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399" r:id="rId2"/>
    <p:sldId id="436" r:id="rId3"/>
    <p:sldId id="437" r:id="rId4"/>
    <p:sldId id="438" r:id="rId5"/>
    <p:sldId id="439" r:id="rId6"/>
    <p:sldId id="441" r:id="rId7"/>
    <p:sldId id="442" r:id="rId8"/>
    <p:sldId id="440" r:id="rId9"/>
    <p:sldId id="443" r:id="rId10"/>
    <p:sldId id="458" r:id="rId11"/>
    <p:sldId id="435" r:id="rId12"/>
    <p:sldId id="400" r:id="rId13"/>
    <p:sldId id="408" r:id="rId14"/>
    <p:sldId id="448" r:id="rId15"/>
    <p:sldId id="449" r:id="rId16"/>
    <p:sldId id="450" r:id="rId17"/>
    <p:sldId id="445" r:id="rId18"/>
    <p:sldId id="446" r:id="rId19"/>
    <p:sldId id="447" r:id="rId20"/>
    <p:sldId id="451" r:id="rId21"/>
    <p:sldId id="423" r:id="rId22"/>
    <p:sldId id="452" r:id="rId23"/>
    <p:sldId id="453" r:id="rId24"/>
    <p:sldId id="454" r:id="rId25"/>
    <p:sldId id="429" r:id="rId26"/>
    <p:sldId id="434" r:id="rId27"/>
    <p:sldId id="425" r:id="rId28"/>
    <p:sldId id="422" r:id="rId29"/>
    <p:sldId id="426" r:id="rId30"/>
    <p:sldId id="420" r:id="rId31"/>
    <p:sldId id="421" r:id="rId32"/>
    <p:sldId id="424" r:id="rId33"/>
    <p:sldId id="428" r:id="rId34"/>
    <p:sldId id="418" r:id="rId35"/>
    <p:sldId id="427" r:id="rId36"/>
    <p:sldId id="456" r:id="rId37"/>
    <p:sldId id="457" r:id="rId38"/>
  </p:sldIdLst>
  <p:sldSz cx="12195175" cy="6859588"/>
  <p:notesSz cx="6400800" cy="8686800"/>
  <p:defaultTextStyle>
    <a:defPPr>
      <a:defRPr lang="en-US"/>
    </a:defPPr>
    <a:lvl1pPr marL="0" algn="l" defTabSz="1047972" rtl="0" eaLnBrk="1" latinLnBrk="0" hangingPunct="1">
      <a:defRPr sz="1999" kern="1200">
        <a:solidFill>
          <a:schemeClr val="tx1"/>
        </a:solidFill>
        <a:latin typeface="+mn-lt"/>
        <a:ea typeface="+mn-ea"/>
        <a:cs typeface="+mn-cs"/>
      </a:defRPr>
    </a:lvl1pPr>
    <a:lvl2pPr marL="523985" algn="l" defTabSz="1047972" rtl="0" eaLnBrk="1" latinLnBrk="0" hangingPunct="1">
      <a:defRPr sz="1999" kern="1200">
        <a:solidFill>
          <a:schemeClr val="tx1"/>
        </a:solidFill>
        <a:latin typeface="+mn-lt"/>
        <a:ea typeface="+mn-ea"/>
        <a:cs typeface="+mn-cs"/>
      </a:defRPr>
    </a:lvl2pPr>
    <a:lvl3pPr marL="1047972" algn="l" defTabSz="1047972" rtl="0" eaLnBrk="1" latinLnBrk="0" hangingPunct="1">
      <a:defRPr sz="1999" kern="1200">
        <a:solidFill>
          <a:schemeClr val="tx1"/>
        </a:solidFill>
        <a:latin typeface="+mn-lt"/>
        <a:ea typeface="+mn-ea"/>
        <a:cs typeface="+mn-cs"/>
      </a:defRPr>
    </a:lvl3pPr>
    <a:lvl4pPr marL="1571958" algn="l" defTabSz="1047972" rtl="0" eaLnBrk="1" latinLnBrk="0" hangingPunct="1">
      <a:defRPr sz="1999" kern="1200">
        <a:solidFill>
          <a:schemeClr val="tx1"/>
        </a:solidFill>
        <a:latin typeface="+mn-lt"/>
        <a:ea typeface="+mn-ea"/>
        <a:cs typeface="+mn-cs"/>
      </a:defRPr>
    </a:lvl4pPr>
    <a:lvl5pPr marL="2095943" algn="l" defTabSz="1047972" rtl="0" eaLnBrk="1" latinLnBrk="0" hangingPunct="1">
      <a:defRPr sz="1999" kern="1200">
        <a:solidFill>
          <a:schemeClr val="tx1"/>
        </a:solidFill>
        <a:latin typeface="+mn-lt"/>
        <a:ea typeface="+mn-ea"/>
        <a:cs typeface="+mn-cs"/>
      </a:defRPr>
    </a:lvl5pPr>
    <a:lvl6pPr marL="2619930" algn="l" defTabSz="1047972" rtl="0" eaLnBrk="1" latinLnBrk="0" hangingPunct="1">
      <a:defRPr sz="1999" kern="1200">
        <a:solidFill>
          <a:schemeClr val="tx1"/>
        </a:solidFill>
        <a:latin typeface="+mn-lt"/>
        <a:ea typeface="+mn-ea"/>
        <a:cs typeface="+mn-cs"/>
      </a:defRPr>
    </a:lvl6pPr>
    <a:lvl7pPr marL="3143917" algn="l" defTabSz="1047972" rtl="0" eaLnBrk="1" latinLnBrk="0" hangingPunct="1">
      <a:defRPr sz="1999" kern="1200">
        <a:solidFill>
          <a:schemeClr val="tx1"/>
        </a:solidFill>
        <a:latin typeface="+mn-lt"/>
        <a:ea typeface="+mn-ea"/>
        <a:cs typeface="+mn-cs"/>
      </a:defRPr>
    </a:lvl7pPr>
    <a:lvl8pPr marL="3667902" algn="l" defTabSz="1047972" rtl="0" eaLnBrk="1" latinLnBrk="0" hangingPunct="1">
      <a:defRPr sz="1999" kern="1200">
        <a:solidFill>
          <a:schemeClr val="tx1"/>
        </a:solidFill>
        <a:latin typeface="+mn-lt"/>
        <a:ea typeface="+mn-ea"/>
        <a:cs typeface="+mn-cs"/>
      </a:defRPr>
    </a:lvl8pPr>
    <a:lvl9pPr marL="4191889" algn="l" defTabSz="1047972" rtl="0" eaLnBrk="1" latinLnBrk="0" hangingPunct="1">
      <a:defRPr sz="199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 userDrawn="1">
          <p15:clr>
            <a:srgbClr val="A4A3A4"/>
          </p15:clr>
        </p15:guide>
        <p15:guide id="2" pos="384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7AC2"/>
    <a:srgbClr val="FA9546"/>
    <a:srgbClr val="FA9632"/>
    <a:srgbClr val="F8F8F8"/>
    <a:srgbClr val="FCFCFC"/>
    <a:srgbClr val="FAFAFA"/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799" autoAdjust="0"/>
    <p:restoredTop sz="94660"/>
  </p:normalViewPr>
  <p:slideViewPr>
    <p:cSldViewPr>
      <p:cViewPr varScale="1">
        <p:scale>
          <a:sx n="168" d="100"/>
          <a:sy n="168" d="100"/>
        </p:scale>
        <p:origin x="1812" y="138"/>
      </p:cViewPr>
      <p:guideLst>
        <p:guide orient="horz" pos="2161"/>
        <p:guide pos="384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33" d="100"/>
          <a:sy n="133" d="100"/>
        </p:scale>
        <p:origin x="4566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773680" cy="434340"/>
          </a:xfrm>
          <a:prstGeom prst="rect">
            <a:avLst/>
          </a:prstGeom>
        </p:spPr>
        <p:txBody>
          <a:bodyPr vert="horz" lIns="86210" tIns="43105" rIns="86210" bIns="43105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625639" y="0"/>
            <a:ext cx="2773680" cy="434340"/>
          </a:xfrm>
          <a:prstGeom prst="rect">
            <a:avLst/>
          </a:prstGeom>
        </p:spPr>
        <p:txBody>
          <a:bodyPr vert="horz" lIns="86210" tIns="43105" rIns="86210" bIns="43105" rtlCol="0"/>
          <a:lstStyle>
            <a:lvl1pPr algn="r">
              <a:defRPr sz="1100"/>
            </a:lvl1pPr>
          </a:lstStyle>
          <a:p>
            <a:fld id="{D6634A3A-A718-434F-80AE-B88A0E3693E1}" type="datetimeFigureOut">
              <a:rPr lang="en-US" smtClean="0"/>
              <a:pPr/>
              <a:t>4/11/2017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4800" y="650875"/>
            <a:ext cx="5791200" cy="3257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6210" tIns="43105" rIns="86210" bIns="4310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40080" y="4126230"/>
            <a:ext cx="5120640" cy="3909060"/>
          </a:xfrm>
          <a:prstGeom prst="rect">
            <a:avLst/>
          </a:prstGeom>
        </p:spPr>
        <p:txBody>
          <a:bodyPr vert="horz" lIns="86210" tIns="43105" rIns="86210" bIns="4310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250952"/>
            <a:ext cx="2773680" cy="434340"/>
          </a:xfrm>
          <a:prstGeom prst="rect">
            <a:avLst/>
          </a:prstGeom>
        </p:spPr>
        <p:txBody>
          <a:bodyPr vert="horz" lIns="86210" tIns="43105" rIns="86210" bIns="43105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625639" y="8250952"/>
            <a:ext cx="2773680" cy="434340"/>
          </a:xfrm>
          <a:prstGeom prst="rect">
            <a:avLst/>
          </a:prstGeom>
        </p:spPr>
        <p:txBody>
          <a:bodyPr vert="horz" lIns="86210" tIns="43105" rIns="86210" bIns="43105" rtlCol="0" anchor="b"/>
          <a:lstStyle>
            <a:lvl1pPr algn="r">
              <a:defRPr sz="1100"/>
            </a:lvl1pPr>
          </a:lstStyle>
          <a:p>
            <a:fld id="{B852FE10-C36B-4C9A-BEF5-7D185A18B8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205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7972" rtl="0" eaLnBrk="1" latinLnBrk="0" hangingPunct="1">
      <a:defRPr sz="1399" kern="1200">
        <a:solidFill>
          <a:schemeClr val="tx1"/>
        </a:solidFill>
        <a:latin typeface="+mn-lt"/>
        <a:ea typeface="+mn-ea"/>
        <a:cs typeface="+mn-cs"/>
      </a:defRPr>
    </a:lvl1pPr>
    <a:lvl2pPr marL="523985" algn="l" defTabSz="1047972" rtl="0" eaLnBrk="1" latinLnBrk="0" hangingPunct="1">
      <a:defRPr sz="1399" kern="1200">
        <a:solidFill>
          <a:schemeClr val="tx1"/>
        </a:solidFill>
        <a:latin typeface="+mn-lt"/>
        <a:ea typeface="+mn-ea"/>
        <a:cs typeface="+mn-cs"/>
      </a:defRPr>
    </a:lvl2pPr>
    <a:lvl3pPr marL="1047972" algn="l" defTabSz="1047972" rtl="0" eaLnBrk="1" latinLnBrk="0" hangingPunct="1">
      <a:defRPr sz="1399" kern="1200">
        <a:solidFill>
          <a:schemeClr val="tx1"/>
        </a:solidFill>
        <a:latin typeface="+mn-lt"/>
        <a:ea typeface="+mn-ea"/>
        <a:cs typeface="+mn-cs"/>
      </a:defRPr>
    </a:lvl3pPr>
    <a:lvl4pPr marL="1571958" algn="l" defTabSz="1047972" rtl="0" eaLnBrk="1" latinLnBrk="0" hangingPunct="1">
      <a:defRPr sz="1399" kern="1200">
        <a:solidFill>
          <a:schemeClr val="tx1"/>
        </a:solidFill>
        <a:latin typeface="+mn-lt"/>
        <a:ea typeface="+mn-ea"/>
        <a:cs typeface="+mn-cs"/>
      </a:defRPr>
    </a:lvl4pPr>
    <a:lvl5pPr marL="2095943" algn="l" defTabSz="1047972" rtl="0" eaLnBrk="1" latinLnBrk="0" hangingPunct="1">
      <a:defRPr sz="1399" kern="1200">
        <a:solidFill>
          <a:schemeClr val="tx1"/>
        </a:solidFill>
        <a:latin typeface="+mn-lt"/>
        <a:ea typeface="+mn-ea"/>
        <a:cs typeface="+mn-cs"/>
      </a:defRPr>
    </a:lvl5pPr>
    <a:lvl6pPr marL="2619930" algn="l" defTabSz="1047972" rtl="0" eaLnBrk="1" latinLnBrk="0" hangingPunct="1">
      <a:defRPr sz="1399" kern="1200">
        <a:solidFill>
          <a:schemeClr val="tx1"/>
        </a:solidFill>
        <a:latin typeface="+mn-lt"/>
        <a:ea typeface="+mn-ea"/>
        <a:cs typeface="+mn-cs"/>
      </a:defRPr>
    </a:lvl6pPr>
    <a:lvl7pPr marL="3143917" algn="l" defTabSz="1047972" rtl="0" eaLnBrk="1" latinLnBrk="0" hangingPunct="1">
      <a:defRPr sz="1399" kern="1200">
        <a:solidFill>
          <a:schemeClr val="tx1"/>
        </a:solidFill>
        <a:latin typeface="+mn-lt"/>
        <a:ea typeface="+mn-ea"/>
        <a:cs typeface="+mn-cs"/>
      </a:defRPr>
    </a:lvl7pPr>
    <a:lvl8pPr marL="3667902" algn="l" defTabSz="1047972" rtl="0" eaLnBrk="1" latinLnBrk="0" hangingPunct="1">
      <a:defRPr sz="1399" kern="1200">
        <a:solidFill>
          <a:schemeClr val="tx1"/>
        </a:solidFill>
        <a:latin typeface="+mn-lt"/>
        <a:ea typeface="+mn-ea"/>
        <a:cs typeface="+mn-cs"/>
      </a:defRPr>
    </a:lvl8pPr>
    <a:lvl9pPr marL="4191889" algn="l" defTabSz="1047972" rtl="0" eaLnBrk="1" latinLnBrk="0" hangingPunct="1">
      <a:defRPr sz="139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639" y="1227946"/>
            <a:ext cx="10365899" cy="147036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117404" tIns="58702" rIns="117404" bIns="58702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400" noProof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639" y="5158755"/>
            <a:ext cx="8536623" cy="48135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117404" tIns="58702" rIns="138666" bIns="58702" numCol="1" anchor="t" anchorCtr="0" compatLnSpc="1">
            <a:prstTxWarp prst="textNoShape">
              <a:avLst/>
            </a:prstTxWarp>
          </a:bodyPr>
          <a:lstStyle>
            <a:lvl1pPr marL="322046" indent="-322046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1092"/>
              </a:spcAft>
              <a:buClr>
                <a:srgbClr val="156BA5"/>
              </a:buClr>
              <a:buSzPct val="130000"/>
              <a:buFont typeface="Arial" charset="0"/>
              <a:buNone/>
              <a:defRPr lang="en-US" sz="2000" b="0" i="1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defRPr>
            </a:lvl1pPr>
            <a:lvl2pPr marL="524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8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725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967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209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45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693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93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341" y="4801714"/>
            <a:ext cx="7317105" cy="566871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90341" y="612920"/>
            <a:ext cx="7317105" cy="4115753"/>
          </a:xfrm>
        </p:spPr>
        <p:txBody>
          <a:bodyPr/>
          <a:lstStyle>
            <a:lvl1pPr marL="0" indent="0">
              <a:buNone/>
              <a:defRPr sz="3700"/>
            </a:lvl1pPr>
            <a:lvl2pPr marL="524195" indent="0">
              <a:buNone/>
              <a:defRPr sz="3200"/>
            </a:lvl2pPr>
            <a:lvl3pPr marL="1048391" indent="0">
              <a:buNone/>
              <a:defRPr sz="2800"/>
            </a:lvl3pPr>
            <a:lvl4pPr marL="1572587" indent="0">
              <a:buNone/>
              <a:defRPr sz="2200"/>
            </a:lvl4pPr>
            <a:lvl5pPr marL="2096782" indent="0">
              <a:buNone/>
              <a:defRPr sz="2200"/>
            </a:lvl5pPr>
            <a:lvl6pPr marL="2620978" indent="0">
              <a:buNone/>
              <a:defRPr sz="2200"/>
            </a:lvl6pPr>
            <a:lvl7pPr marL="3145175" indent="0">
              <a:buNone/>
              <a:defRPr sz="2200"/>
            </a:lvl7pPr>
            <a:lvl8pPr marL="3669370" indent="0">
              <a:buNone/>
              <a:defRPr sz="2200"/>
            </a:lvl8pPr>
            <a:lvl9pPr marL="4193566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90341" y="5368583"/>
            <a:ext cx="7317105" cy="805047"/>
          </a:xfrm>
        </p:spPr>
        <p:txBody>
          <a:bodyPr/>
          <a:lstStyle>
            <a:lvl1pPr marL="0" indent="0">
              <a:buNone/>
              <a:defRPr sz="1600"/>
            </a:lvl1pPr>
            <a:lvl2pPr marL="524195" indent="0">
              <a:buNone/>
              <a:defRPr sz="1400"/>
            </a:lvl2pPr>
            <a:lvl3pPr marL="1048391" indent="0">
              <a:buNone/>
              <a:defRPr sz="1200"/>
            </a:lvl3pPr>
            <a:lvl4pPr marL="1572587" indent="0">
              <a:buNone/>
              <a:defRPr sz="1100"/>
            </a:lvl4pPr>
            <a:lvl5pPr marL="2096782" indent="0">
              <a:buNone/>
              <a:defRPr sz="1100"/>
            </a:lvl5pPr>
            <a:lvl6pPr marL="2620978" indent="0">
              <a:buNone/>
              <a:defRPr sz="1100"/>
            </a:lvl6pPr>
            <a:lvl7pPr marL="3145175" indent="0">
              <a:buNone/>
              <a:defRPr sz="1100"/>
            </a:lvl7pPr>
            <a:lvl8pPr marL="3669370" indent="0">
              <a:buNone/>
              <a:defRPr sz="1100"/>
            </a:lvl8pPr>
            <a:lvl9pPr marL="4193566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530716" y="636857"/>
            <a:ext cx="1054702" cy="585186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762" y="636859"/>
            <a:ext cx="9211655" cy="585186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 descr="CaptureBites Logo White 256x234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5400000">
            <a:off x="10647412" y="76731"/>
            <a:ext cx="988120" cy="144132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61950" indent="-361950">
              <a:defRPr sz="4000"/>
            </a:lvl1pPr>
            <a:lvl2pPr marL="627063" indent="-295275">
              <a:defRPr sz="3600"/>
            </a:lvl2pPr>
            <a:lvl3pPr marL="987425" indent="-323850">
              <a:defRPr sz="3200"/>
            </a:lvl3pPr>
            <a:lvl4pPr marL="1254125" indent="-338138">
              <a:defRPr sz="2800"/>
            </a:lvl4pPr>
            <a:lvl5pPr marL="1527175" indent="-287338"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5175" cy="6859588"/>
          </a:xfrm>
          <a:prstGeom prst="rect">
            <a:avLst/>
          </a:prstGeom>
          <a:gradFill flip="none" rotWithShape="1">
            <a:gsLst>
              <a:gs pos="0">
                <a:srgbClr val="027AC2"/>
              </a:gs>
              <a:gs pos="50000">
                <a:srgbClr val="027AC2">
                  <a:alpha val="96000"/>
                </a:srgbClr>
              </a:gs>
              <a:gs pos="100000">
                <a:srgbClr val="027AC2">
                  <a:alpha val="0"/>
                </a:srgbClr>
              </a:gs>
            </a:gsLst>
            <a:lin ang="27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99"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38178" y="2724697"/>
            <a:ext cx="8854679" cy="1263472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7404" tIns="58702" rIns="117404" bIns="58702" numCol="1" anchor="ctr" anchorCtr="0" compatLnSpc="1">
            <a:prstTxWarp prst="textNoShape">
              <a:avLst/>
            </a:prstTxWarp>
            <a:noAutofit/>
          </a:bodyPr>
          <a:lstStyle>
            <a:lvl1pPr algn="l" defTabSz="1048391" rtl="0" eaLnBrk="0" fontAlgn="base" latinLnBrk="0" hangingPunct="0">
              <a:spcBef>
                <a:spcPct val="0"/>
              </a:spcBef>
              <a:spcAft>
                <a:spcPct val="0"/>
              </a:spcAft>
              <a:buNone/>
              <a:defRPr lang="en-US" sz="7200" b="0" kern="1200" cap="none" spc="0" noProof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/>
                <a:latin typeface="Gill Sans MT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www.capturebites.com</a:t>
            </a:r>
          </a:p>
        </p:txBody>
      </p:sp>
      <p:pic>
        <p:nvPicPr>
          <p:cNvPr id="4" name="Picture 3" descr="CaptureBites Logo White 510x558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393515" y="2206224"/>
            <a:ext cx="2285907" cy="2500543"/>
          </a:xfrm>
          <a:prstGeom prst="rect">
            <a:avLst/>
          </a:prstGeom>
          <a:ln>
            <a:noFill/>
          </a:ln>
          <a:effectLst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5175" cy="6859588"/>
          </a:xfrm>
          <a:prstGeom prst="rect">
            <a:avLst/>
          </a:prstGeom>
          <a:gradFill flip="none" rotWithShape="1">
            <a:gsLst>
              <a:gs pos="0">
                <a:srgbClr val="027AC2"/>
              </a:gs>
              <a:gs pos="50000">
                <a:srgbClr val="027AC2">
                  <a:alpha val="96000"/>
                </a:srgbClr>
              </a:gs>
              <a:gs pos="100000">
                <a:srgbClr val="027AC2">
                  <a:alpha val="0"/>
                </a:srgbClr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99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00977" y="2673516"/>
            <a:ext cx="10175256" cy="126347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ctr" defTabSz="1048391" rtl="0" eaLnBrk="0" fontAlgn="base" latinLnBrk="0" hangingPunct="0">
              <a:spcBef>
                <a:spcPct val="0"/>
              </a:spcBef>
              <a:spcAft>
                <a:spcPct val="0"/>
              </a:spcAft>
              <a:buNone/>
              <a:defRPr lang="en-US" sz="7200" b="0" kern="1200" cap="none" spc="0" baseline="0" noProof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/>
                <a:latin typeface="Gill Sans MT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760" y="1600571"/>
            <a:ext cx="5386202" cy="452701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9214" y="1600571"/>
            <a:ext cx="5386202" cy="452701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762" y="1535472"/>
            <a:ext cx="5388320" cy="639909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24195" indent="0">
              <a:buNone/>
              <a:defRPr sz="2200" b="1"/>
            </a:lvl2pPr>
            <a:lvl3pPr marL="1048391" indent="0">
              <a:buNone/>
              <a:defRPr sz="2000" b="1"/>
            </a:lvl3pPr>
            <a:lvl4pPr marL="1572587" indent="0">
              <a:buNone/>
              <a:defRPr sz="1700" b="1"/>
            </a:lvl4pPr>
            <a:lvl5pPr marL="2096782" indent="0">
              <a:buNone/>
              <a:defRPr sz="1700" b="1"/>
            </a:lvl5pPr>
            <a:lvl6pPr marL="2620978" indent="0">
              <a:buNone/>
              <a:defRPr sz="1700" b="1"/>
            </a:lvl6pPr>
            <a:lvl7pPr marL="3145175" indent="0">
              <a:buNone/>
              <a:defRPr sz="1700" b="1"/>
            </a:lvl7pPr>
            <a:lvl8pPr marL="3669370" indent="0">
              <a:buNone/>
              <a:defRPr sz="1700" b="1"/>
            </a:lvl8pPr>
            <a:lvl9pPr marL="4193566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762" y="2175381"/>
            <a:ext cx="5388320" cy="3952205"/>
          </a:xfrm>
        </p:spPr>
        <p:txBody>
          <a:bodyPr/>
          <a:lstStyle>
            <a:lvl1pPr>
              <a:defRPr sz="28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4983" y="1535472"/>
            <a:ext cx="5390437" cy="639909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24195" indent="0">
              <a:buNone/>
              <a:defRPr sz="2200" b="1"/>
            </a:lvl2pPr>
            <a:lvl3pPr marL="1048391" indent="0">
              <a:buNone/>
              <a:defRPr sz="2000" b="1"/>
            </a:lvl3pPr>
            <a:lvl4pPr marL="1572587" indent="0">
              <a:buNone/>
              <a:defRPr sz="1700" b="1"/>
            </a:lvl4pPr>
            <a:lvl5pPr marL="2096782" indent="0">
              <a:buNone/>
              <a:defRPr sz="1700" b="1"/>
            </a:lvl5pPr>
            <a:lvl6pPr marL="2620978" indent="0">
              <a:buNone/>
              <a:defRPr sz="1700" b="1"/>
            </a:lvl6pPr>
            <a:lvl7pPr marL="3145175" indent="0">
              <a:buNone/>
              <a:defRPr sz="1700" b="1"/>
            </a:lvl7pPr>
            <a:lvl8pPr marL="3669370" indent="0">
              <a:buNone/>
              <a:defRPr sz="1700" b="1"/>
            </a:lvl8pPr>
            <a:lvl9pPr marL="4193566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4983" y="2175381"/>
            <a:ext cx="5390437" cy="3952205"/>
          </a:xfrm>
        </p:spPr>
        <p:txBody>
          <a:bodyPr/>
          <a:lstStyle>
            <a:lvl1pPr>
              <a:defRPr sz="28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5175" cy="6859588"/>
          </a:xfrm>
          <a:prstGeom prst="rect">
            <a:avLst/>
          </a:prstGeom>
          <a:gradFill flip="none" rotWithShape="1">
            <a:gsLst>
              <a:gs pos="0">
                <a:srgbClr val="027AC2"/>
              </a:gs>
              <a:gs pos="50000">
                <a:srgbClr val="027AC2">
                  <a:alpha val="96000"/>
                </a:srgbClr>
              </a:gs>
              <a:gs pos="100000">
                <a:srgbClr val="027AC2">
                  <a:alpha val="0"/>
                </a:srgbClr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99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850" y="261442"/>
            <a:ext cx="11274369" cy="1296144"/>
          </a:xfrm>
        </p:spPr>
        <p:txBody>
          <a:bodyPr anchor="ctr"/>
          <a:lstStyle>
            <a:lvl1pPr algn="l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5175" cy="6859588"/>
          </a:xfrm>
          <a:prstGeom prst="rect">
            <a:avLst/>
          </a:prstGeom>
          <a:gradFill flip="none" rotWithShape="1">
            <a:gsLst>
              <a:gs pos="0">
                <a:srgbClr val="027AC2"/>
              </a:gs>
              <a:gs pos="50000">
                <a:srgbClr val="027AC2">
                  <a:alpha val="96000"/>
                </a:srgbClr>
              </a:gs>
              <a:gs pos="100000">
                <a:srgbClr val="027AC2">
                  <a:alpha val="0"/>
                </a:srgbClr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99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487" y="532953"/>
            <a:ext cx="6931365" cy="465491"/>
          </a:xfrm>
        </p:spPr>
        <p:txBody>
          <a:bodyPr anchor="b"/>
          <a:lstStyle>
            <a:lvl1pPr algn="l">
              <a:defRPr sz="3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974" y="273115"/>
            <a:ext cx="6817442" cy="585446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8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760" y="1435433"/>
            <a:ext cx="4012130" cy="4692149"/>
          </a:xfrm>
        </p:spPr>
        <p:txBody>
          <a:bodyPr/>
          <a:lstStyle>
            <a:lvl1pPr marL="0" indent="0">
              <a:buNone/>
              <a:defRPr sz="1600"/>
            </a:lvl1pPr>
            <a:lvl2pPr marL="524195" indent="0">
              <a:buNone/>
              <a:defRPr sz="1400"/>
            </a:lvl2pPr>
            <a:lvl3pPr marL="1048391" indent="0">
              <a:buNone/>
              <a:defRPr sz="1200"/>
            </a:lvl3pPr>
            <a:lvl4pPr marL="1572587" indent="0">
              <a:buNone/>
              <a:defRPr sz="1100"/>
            </a:lvl4pPr>
            <a:lvl5pPr marL="2096782" indent="0">
              <a:buNone/>
              <a:defRPr sz="1100"/>
            </a:lvl5pPr>
            <a:lvl6pPr marL="2620978" indent="0">
              <a:buNone/>
              <a:defRPr sz="1100"/>
            </a:lvl6pPr>
            <a:lvl7pPr marL="3145175" indent="0">
              <a:buNone/>
              <a:defRPr sz="1100"/>
            </a:lvl7pPr>
            <a:lvl8pPr marL="3669370" indent="0">
              <a:buNone/>
              <a:defRPr sz="1100"/>
            </a:lvl8pPr>
            <a:lvl9pPr marL="4193566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5175" cy="6859588"/>
          </a:xfrm>
          <a:prstGeom prst="rect">
            <a:avLst/>
          </a:prstGeom>
          <a:gradFill flip="none" rotWithShape="1">
            <a:gsLst>
              <a:gs pos="0">
                <a:srgbClr val="027AC2"/>
              </a:gs>
              <a:gs pos="50000">
                <a:srgbClr val="027AC2">
                  <a:alpha val="96000"/>
                </a:srgbClr>
              </a:gs>
              <a:gs pos="100000">
                <a:srgbClr val="027AC2">
                  <a:alpha val="0"/>
                </a:srgbClr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99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1850" y="261442"/>
            <a:ext cx="11840944" cy="1291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7404" tIns="58702" rIns="117404" bIns="58702" numCol="1" anchor="ctr" anchorCtr="0" compatLnSpc="1">
            <a:prstTxWarp prst="textNoShape">
              <a:avLst/>
            </a:prstTxWarp>
          </a:bodyPr>
          <a:lstStyle/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850" y="1990299"/>
            <a:ext cx="11073568" cy="4431928"/>
          </a:xfrm>
          <a:prstGeom prst="rect">
            <a:avLst/>
          </a:prstGeom>
        </p:spPr>
        <p:txBody>
          <a:bodyPr vert="horz" lIns="104839" tIns="52418" rIns="104839" bIns="524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1048391" rtl="0" eaLnBrk="1" latinLnBrk="0" hangingPunct="1">
        <a:spcBef>
          <a:spcPct val="0"/>
        </a:spcBef>
        <a:buNone/>
        <a:defRPr lang="en-US" sz="4800" kern="1200" dirty="0" smtClean="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82321" indent="-282321" algn="l" defTabSz="1048391" rtl="0" eaLnBrk="1" latinLnBrk="0" hangingPunct="1">
        <a:spcBef>
          <a:spcPct val="20000"/>
        </a:spcBef>
        <a:buClr>
          <a:schemeClr val="bg1"/>
        </a:buClr>
        <a:buSzPct val="120000"/>
        <a:buFont typeface="Arial" pitchFamily="34" charset="0"/>
        <a:buChar char="•"/>
        <a:defRPr sz="3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667150" indent="-233587" algn="l" defTabSz="1048391" rtl="0" eaLnBrk="1" latinLnBrk="0" hangingPunct="1">
        <a:spcBef>
          <a:spcPct val="20000"/>
        </a:spcBef>
        <a:buClr>
          <a:schemeClr val="bg1"/>
        </a:buClr>
        <a:buSzPct val="70000"/>
        <a:buFont typeface="Courier New" pitchFamily="49" charset="0"/>
        <a:buChar char="o"/>
        <a:defRPr sz="25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2pPr>
      <a:lvl3pPr marL="1310488" indent="-262097" algn="l" defTabSz="1048391" rtl="0" eaLnBrk="1" latinLnBrk="0" hangingPunct="1">
        <a:spcBef>
          <a:spcPct val="20000"/>
        </a:spcBef>
        <a:buClr>
          <a:schemeClr val="bg1"/>
        </a:buClr>
        <a:buSzPct val="130000"/>
        <a:buFont typeface="Arial" pitchFamily="34" charset="0"/>
        <a:buChar char="•"/>
        <a:defRPr sz="21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3pPr>
      <a:lvl4pPr marL="1834684" indent="-262097" algn="l" defTabSz="1048391" rtl="0" eaLnBrk="1" latinLnBrk="0" hangingPunct="1">
        <a:spcBef>
          <a:spcPct val="20000"/>
        </a:spcBef>
        <a:buClr>
          <a:schemeClr val="bg1"/>
        </a:buClr>
        <a:buSzPct val="70000"/>
        <a:buFont typeface="Courier New" pitchFamily="49" charset="0"/>
        <a:buChar char="o"/>
        <a:defRPr sz="19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4pPr>
      <a:lvl5pPr marL="2358879" indent="-262097" algn="l" defTabSz="1048391" rtl="0" eaLnBrk="1" latinLnBrk="0" hangingPunct="1">
        <a:spcBef>
          <a:spcPct val="20000"/>
        </a:spcBef>
        <a:buClr>
          <a:schemeClr val="bg1"/>
        </a:buClr>
        <a:buSzPct val="130000"/>
        <a:buFont typeface="Arial" pitchFamily="34" charset="0"/>
        <a:buChar char="•"/>
        <a:defRPr sz="19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5pPr>
      <a:lvl6pPr marL="2883075" indent="-262097" algn="l" defTabSz="1048391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07273" indent="-262097" algn="l" defTabSz="1048391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931468" indent="-262097" algn="l" defTabSz="1048391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455663" indent="-262097" algn="l" defTabSz="1048391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8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24195" algn="l" defTabSz="1048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48391" algn="l" defTabSz="1048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72587" algn="l" defTabSz="1048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96782" algn="l" defTabSz="1048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620978" algn="l" defTabSz="1048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45175" algn="l" defTabSz="1048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69370" algn="l" defTabSz="1048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93566" algn="l" defTabSz="1048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6.png"/><Relationship Id="rId7" Type="http://schemas.openxmlformats.org/officeDocument/2006/relationships/image" Target="../media/image39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Relationship Id="rId9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53.JPG"/><Relationship Id="rId7" Type="http://schemas.openxmlformats.org/officeDocument/2006/relationships/image" Target="../media/image39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G"/><Relationship Id="rId5" Type="http://schemas.openxmlformats.org/officeDocument/2006/relationships/image" Target="../media/image55.jpeg"/><Relationship Id="rId4" Type="http://schemas.openxmlformats.org/officeDocument/2006/relationships/image" Target="../media/image5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76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12" Type="http://schemas.openxmlformats.org/officeDocument/2006/relationships/image" Target="../media/image7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11" Type="http://schemas.openxmlformats.org/officeDocument/2006/relationships/image" Target="../media/image74.png"/><Relationship Id="rId5" Type="http://schemas.openxmlformats.org/officeDocument/2006/relationships/image" Target="../media/image68.png"/><Relationship Id="rId10" Type="http://schemas.openxmlformats.org/officeDocument/2006/relationships/image" Target="../media/image73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Relationship Id="rId14" Type="http://schemas.microsoft.com/office/2007/relationships/hdphoto" Target="../media/hdphoto3.wdp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file:///C:\Program%20Files%20(x86)\CaptureBites\Express%203.0\Programs\cbCommander\cbCommander.exe%20\-RB%20\BL=H%20\WS=40,0,60,33%20\OJ=CaptureBites%20Commander%20ID%20\CB=Identity%20Card%20\CD%20\IV3=Maureen%20Atkinson%20\IV2=432-68-9854%20\SP=Color%20\SC=A" TargetMode="External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ofax Express_256x256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1043" y="2133650"/>
            <a:ext cx="2880320" cy="28803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387" y="2673516"/>
            <a:ext cx="6878846" cy="1263472"/>
          </a:xfrm>
        </p:spPr>
        <p:txBody>
          <a:bodyPr/>
          <a:lstStyle/>
          <a:p>
            <a:pPr>
              <a:lnSpc>
                <a:spcPts val="6500"/>
              </a:lnSpc>
            </a:pPr>
            <a:r>
              <a:rPr lang="nl-BE" dirty="0"/>
              <a:t>Kofax Express</a:t>
            </a:r>
            <a:br>
              <a:rPr lang="nl-BE" dirty="0"/>
            </a:br>
            <a:r>
              <a:rPr lang="nl-BE" dirty="0"/>
              <a:t>und</a:t>
            </a:r>
            <a:br>
              <a:rPr lang="nl-BE" dirty="0"/>
            </a:br>
            <a:r>
              <a:rPr lang="nl-BE" dirty="0"/>
              <a:t>CaptureBites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1003627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3600" dirty="0"/>
              <a:t>Scan, QC, Index und Export an unterschiedlichen Stationen</a:t>
            </a:r>
            <a:endParaRPr lang="en-IE" sz="3600" dirty="0"/>
          </a:p>
        </p:txBody>
      </p:sp>
      <p:grpSp>
        <p:nvGrpSpPr>
          <p:cNvPr id="9" name="Group 8"/>
          <p:cNvGrpSpPr/>
          <p:nvPr/>
        </p:nvGrpSpPr>
        <p:grpSpPr>
          <a:xfrm>
            <a:off x="768995" y="1410628"/>
            <a:ext cx="2294384" cy="1815008"/>
            <a:chOff x="768995" y="1413570"/>
            <a:chExt cx="2294384" cy="1815008"/>
          </a:xfrm>
        </p:grpSpPr>
        <p:grpSp>
          <p:nvGrpSpPr>
            <p:cNvPr id="7" name="Group 6"/>
            <p:cNvGrpSpPr/>
            <p:nvPr/>
          </p:nvGrpSpPr>
          <p:grpSpPr>
            <a:xfrm>
              <a:off x="768995" y="1413570"/>
              <a:ext cx="2294384" cy="1502296"/>
              <a:chOff x="4091235" y="1773610"/>
              <a:chExt cx="2294384" cy="1502296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91235" y="2061642"/>
                <a:ext cx="1214264" cy="1214264"/>
              </a:xfrm>
              <a:prstGeom prst="rect">
                <a:avLst/>
              </a:prstGeom>
            </p:spPr>
          </p:pic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45459" y="1773610"/>
                <a:ext cx="1440160" cy="1440160"/>
              </a:xfrm>
              <a:prstGeom prst="rect">
                <a:avLst/>
              </a:prstGeom>
            </p:spPr>
          </p:pic>
        </p:grpSp>
        <p:sp>
          <p:nvSpPr>
            <p:cNvPr id="8" name="TextBox 7"/>
            <p:cNvSpPr txBox="1"/>
            <p:nvPr/>
          </p:nvSpPr>
          <p:spPr>
            <a:xfrm>
              <a:off x="768995" y="2766913"/>
              <a:ext cx="22322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Scan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247673" y="4149873"/>
            <a:ext cx="2742354" cy="1944217"/>
            <a:chOff x="323266" y="3563589"/>
            <a:chExt cx="2605969" cy="1847526"/>
          </a:xfrm>
        </p:grpSpPr>
        <p:sp>
          <p:nvSpPr>
            <p:cNvPr id="12" name="TextBox 11"/>
            <p:cNvSpPr txBox="1"/>
            <p:nvPr/>
          </p:nvSpPr>
          <p:spPr>
            <a:xfrm>
              <a:off x="426010" y="4949450"/>
              <a:ext cx="22322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Scan</a:t>
              </a: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266" y="3563589"/>
              <a:ext cx="1503760" cy="150376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9075" y="3627189"/>
              <a:ext cx="1440160" cy="1440160"/>
            </a:xfrm>
            <a:prstGeom prst="rect">
              <a:avLst/>
            </a:prstGeom>
          </p:spPr>
        </p:pic>
      </p:grpSp>
      <p:cxnSp>
        <p:nvCxnSpPr>
          <p:cNvPr id="18" name="Straight Connector 17"/>
          <p:cNvCxnSpPr/>
          <p:nvPr/>
        </p:nvCxnSpPr>
        <p:spPr>
          <a:xfrm>
            <a:off x="408955" y="3789833"/>
            <a:ext cx="11377264" cy="0"/>
          </a:xfrm>
          <a:prstGeom prst="line">
            <a:avLst/>
          </a:prstGeom>
          <a:noFill/>
          <a:ln w="920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979067" y="3501801"/>
            <a:ext cx="0" cy="289039"/>
          </a:xfrm>
          <a:prstGeom prst="line">
            <a:avLst/>
          </a:prstGeom>
          <a:noFill/>
          <a:ln w="920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793331" y="3789833"/>
            <a:ext cx="0" cy="289039"/>
          </a:xfrm>
          <a:prstGeom prst="line">
            <a:avLst/>
          </a:prstGeom>
          <a:noFill/>
          <a:ln w="920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28" name="Group 27"/>
          <p:cNvGrpSpPr/>
          <p:nvPr/>
        </p:nvGrpSpPr>
        <p:grpSpPr>
          <a:xfrm>
            <a:off x="4197807" y="1410628"/>
            <a:ext cx="2850934" cy="2012116"/>
            <a:chOff x="4197807" y="1471249"/>
            <a:chExt cx="2850934" cy="2012116"/>
          </a:xfrm>
        </p:grpSpPr>
        <p:sp>
          <p:nvSpPr>
            <p:cNvPr id="26" name="TextBox 25"/>
            <p:cNvSpPr txBox="1"/>
            <p:nvPr/>
          </p:nvSpPr>
          <p:spPr>
            <a:xfrm>
              <a:off x="4197807" y="2744701"/>
              <a:ext cx="285093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Quality Control</a:t>
              </a:r>
            </a:p>
            <a:p>
              <a:pPr algn="ctr"/>
              <a:r>
                <a:rPr lang="nl-BE" sz="1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mit VRS nach Scanning</a:t>
              </a:r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3411" y="1471249"/>
              <a:ext cx="1440160" cy="1440160"/>
            </a:xfrm>
            <a:prstGeom prst="rect">
              <a:avLst/>
            </a:prstGeom>
          </p:spPr>
        </p:pic>
      </p:grpSp>
      <p:cxnSp>
        <p:nvCxnSpPr>
          <p:cNvPr id="29" name="Straight Connector 28"/>
          <p:cNvCxnSpPr/>
          <p:nvPr/>
        </p:nvCxnSpPr>
        <p:spPr>
          <a:xfrm>
            <a:off x="5623274" y="3482138"/>
            <a:ext cx="0" cy="289039"/>
          </a:xfrm>
          <a:prstGeom prst="line">
            <a:avLst/>
          </a:prstGeom>
          <a:noFill/>
          <a:ln w="920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32" name="Group 31"/>
          <p:cNvGrpSpPr/>
          <p:nvPr/>
        </p:nvGrpSpPr>
        <p:grpSpPr>
          <a:xfrm>
            <a:off x="6108728" y="4221881"/>
            <a:ext cx="3042244" cy="1820571"/>
            <a:chOff x="4197807" y="1471249"/>
            <a:chExt cx="2850934" cy="1706085"/>
          </a:xfrm>
        </p:grpSpPr>
        <p:sp>
          <p:nvSpPr>
            <p:cNvPr id="33" name="TextBox 32"/>
            <p:cNvSpPr txBox="1"/>
            <p:nvPr/>
          </p:nvSpPr>
          <p:spPr>
            <a:xfrm>
              <a:off x="4197807" y="2744701"/>
              <a:ext cx="2850934" cy="4326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Index</a:t>
              </a:r>
            </a:p>
          </p:txBody>
        </p: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3194" y="1471249"/>
              <a:ext cx="1440160" cy="1440160"/>
            </a:xfrm>
            <a:prstGeom prst="rect">
              <a:avLst/>
            </a:prstGeom>
          </p:spPr>
        </p:pic>
      </p:grpSp>
      <p:cxnSp>
        <p:nvCxnSpPr>
          <p:cNvPr id="35" name="Straight Connector 34"/>
          <p:cNvCxnSpPr/>
          <p:nvPr/>
        </p:nvCxnSpPr>
        <p:spPr>
          <a:xfrm>
            <a:off x="7537747" y="3789833"/>
            <a:ext cx="0" cy="289039"/>
          </a:xfrm>
          <a:prstGeom prst="line">
            <a:avLst/>
          </a:prstGeom>
          <a:noFill/>
          <a:ln w="920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40" name="Group 39"/>
          <p:cNvGrpSpPr/>
          <p:nvPr/>
        </p:nvGrpSpPr>
        <p:grpSpPr>
          <a:xfrm>
            <a:off x="7105699" y="1410628"/>
            <a:ext cx="4320480" cy="2019166"/>
            <a:chOff x="7105699" y="1275948"/>
            <a:chExt cx="4320480" cy="2019166"/>
          </a:xfrm>
        </p:grpSpPr>
        <p:sp>
          <p:nvSpPr>
            <p:cNvPr id="37" name="TextBox 36"/>
            <p:cNvSpPr txBox="1"/>
            <p:nvPr/>
          </p:nvSpPr>
          <p:spPr>
            <a:xfrm>
              <a:off x="7105699" y="2556450"/>
              <a:ext cx="432048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Export</a:t>
              </a:r>
            </a:p>
            <a:p>
              <a:pPr algn="ctr"/>
              <a:r>
                <a:rPr lang="nl-BE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(Durchsuchbares PDF / OCRisierte PDF</a:t>
              </a:r>
              <a:r>
                <a:rPr lang="nl-BE" sz="1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</p:txBody>
        </p:sp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9875" y="1275948"/>
              <a:ext cx="1440160" cy="1440160"/>
            </a:xfrm>
            <a:prstGeom prst="rect">
              <a:avLst/>
            </a:prstGeom>
          </p:spPr>
        </p:pic>
      </p:grpSp>
      <p:cxnSp>
        <p:nvCxnSpPr>
          <p:cNvPr id="41" name="Straight Connector 40"/>
          <p:cNvCxnSpPr/>
          <p:nvPr/>
        </p:nvCxnSpPr>
        <p:spPr>
          <a:xfrm>
            <a:off x="9553971" y="3482137"/>
            <a:ext cx="0" cy="289039"/>
          </a:xfrm>
          <a:prstGeom prst="line">
            <a:avLst/>
          </a:prstGeom>
          <a:noFill/>
          <a:ln w="920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2" name="TextBox 41"/>
          <p:cNvSpPr txBox="1"/>
          <p:nvPr/>
        </p:nvSpPr>
        <p:spPr>
          <a:xfrm>
            <a:off x="8761883" y="4073882"/>
            <a:ext cx="3024336" cy="245225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de-DE" dirty="0">
                <a:solidFill>
                  <a:schemeClr val="bg1"/>
                </a:solidFill>
              </a:rPr>
              <a:t>Jobs, Stapel und Scan-Profile werden von allen Stationen geteilt.</a:t>
            </a:r>
          </a:p>
          <a:p>
            <a:pPr algn="l"/>
            <a:r>
              <a:rPr lang="de-DE" dirty="0">
                <a:solidFill>
                  <a:schemeClr val="bg1"/>
                </a:solidFill>
              </a:rPr>
              <a:t>Jede der Stationen kann als Server konfiguriert werden und kein separater Server ist erforderlich.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1563" y="1917625"/>
            <a:ext cx="706958" cy="607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7673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734" y="2287716"/>
            <a:ext cx="7177708" cy="2284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9260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323" y="2205660"/>
            <a:ext cx="1473138" cy="1561318"/>
          </a:xfrm>
          <a:prstGeom prst="rect">
            <a:avLst/>
          </a:prstGeom>
          <a:effectLst>
            <a:glow rad="381000">
              <a:schemeClr val="bg1">
                <a:alpha val="34000"/>
              </a:schemeClr>
            </a:glo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11" y="2205658"/>
            <a:ext cx="1561319" cy="1561319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4400" dirty="0"/>
              <a:t>CaptureBites erweitert Kofax Express</a:t>
            </a:r>
            <a:endParaRPr lang="en-US" sz="4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467" y="2205659"/>
            <a:ext cx="1561320" cy="156132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7907" y="2205659"/>
            <a:ext cx="2109223" cy="156131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8996" y="4005858"/>
            <a:ext cx="194421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AutoBites</a:t>
            </a:r>
          </a:p>
          <a:p>
            <a:endParaRPr lang="nl-BE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B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Automatischer</a:t>
            </a:r>
          </a:p>
          <a:p>
            <a:r>
              <a:rPr lang="nl-B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Import, Verarbeitet und Exportiert</a:t>
            </a:r>
            <a:endParaRPr lang="nl-BE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51148" y="4011903"/>
            <a:ext cx="194421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MetaTool</a:t>
            </a:r>
          </a:p>
          <a:p>
            <a:endParaRPr lang="nl-BE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B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Intelligentes Separieren, Extraktion, Validation</a:t>
            </a:r>
            <a:endParaRPr lang="nl-BE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71471" y="3982311"/>
            <a:ext cx="267073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Export</a:t>
            </a:r>
          </a:p>
          <a:p>
            <a:endParaRPr lang="nl-BE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B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SharePoint Online</a:t>
            </a:r>
          </a:p>
          <a:p>
            <a:r>
              <a:rPr lang="nl-B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</a:t>
            </a:r>
          </a:p>
          <a:p>
            <a:r>
              <a:rPr lang="nl-B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FTP</a:t>
            </a:r>
          </a:p>
          <a:p>
            <a:r>
              <a:rPr lang="nl-B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Alfresco</a:t>
            </a:r>
          </a:p>
          <a:p>
            <a:r>
              <a:rPr lang="nl-B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Etc.</a:t>
            </a:r>
            <a:endParaRPr lang="nl-BE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8764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	     MetaTool Funktionen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871" y="2930083"/>
            <a:ext cx="1365896" cy="13658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029" y="2926385"/>
            <a:ext cx="1365248" cy="13652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295" y="2926385"/>
            <a:ext cx="1369594" cy="13695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907" y="2926385"/>
            <a:ext cx="1365248" cy="136524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79" y="2925738"/>
            <a:ext cx="1288752" cy="136589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427" y="2925738"/>
            <a:ext cx="1288752" cy="136589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41003" y="5157986"/>
            <a:ext cx="10873208" cy="399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chemeClr val="bg1"/>
                </a:solidFill>
              </a:rPr>
              <a:t>Scan	         </a:t>
            </a:r>
            <a:r>
              <a:rPr lang="nl-BE" b="1" dirty="0">
                <a:solidFill>
                  <a:schemeClr val="bg1"/>
                </a:solidFill>
              </a:rPr>
              <a:t>Separation          Bildbearbeitung        Extrahieren             Validierung</a:t>
            </a:r>
            <a:r>
              <a:rPr lang="nl-BE" dirty="0">
                <a:solidFill>
                  <a:schemeClr val="bg1"/>
                </a:solidFill>
              </a:rPr>
              <a:t> 	Export	 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137147" y="2493690"/>
            <a:ext cx="7632848" cy="2232248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79" y="189434"/>
            <a:ext cx="1440289" cy="1440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3407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425178" y="261442"/>
            <a:ext cx="9649073" cy="1291496"/>
          </a:xfrm>
        </p:spPr>
        <p:txBody>
          <a:bodyPr/>
          <a:lstStyle/>
          <a:p>
            <a:r>
              <a:rPr lang="nl-BE" dirty="0"/>
              <a:t>Beispiel zur intelligenten Datenextraktion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3476" y="1690133"/>
            <a:ext cx="3574311" cy="5052029"/>
          </a:xfrm>
          <a:prstGeom prst="rect">
            <a:avLst/>
          </a:prstGeom>
        </p:spPr>
      </p:pic>
      <p:sp>
        <p:nvSpPr>
          <p:cNvPr id="9" name="Rectangular Callout 8"/>
          <p:cNvSpPr/>
          <p:nvPr/>
        </p:nvSpPr>
        <p:spPr>
          <a:xfrm>
            <a:off x="8371369" y="5302002"/>
            <a:ext cx="3658491" cy="1440160"/>
          </a:xfrm>
          <a:prstGeom prst="wedgeRectCallout">
            <a:avLst>
              <a:gd name="adj1" fmla="val -102937"/>
              <a:gd name="adj2" fmla="val -91146"/>
            </a:avLst>
          </a:prstGeom>
          <a:noFill/>
          <a:ln>
            <a:solidFill>
              <a:srgbClr val="FA963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108000" rtlCol="0" anchor="ctr">
            <a:noAutofit/>
          </a:bodyPr>
          <a:lstStyle/>
          <a:p>
            <a:r>
              <a:rPr lang="nl-BE" dirty="0">
                <a:solidFill>
                  <a:schemeClr val="bg1"/>
                </a:solidFill>
              </a:rPr>
              <a:t>Suchen des Höchstbetrags, umwandeln in ein Konsitentes Datenformat</a:t>
            </a:r>
          </a:p>
          <a:p>
            <a:r>
              <a:rPr lang="nl-BE" dirty="0">
                <a:solidFill>
                  <a:schemeClr val="bg1"/>
                </a:solidFill>
              </a:rPr>
              <a:t>2.946,83 -&gt; 2946,83</a:t>
            </a:r>
          </a:p>
          <a:p>
            <a:r>
              <a:rPr lang="nl-BE" dirty="0">
                <a:solidFill>
                  <a:schemeClr val="bg1"/>
                </a:solidFill>
              </a:rPr>
              <a:t>2,946.829 -&gt; 2946,83</a:t>
            </a:r>
          </a:p>
        </p:txBody>
      </p:sp>
      <p:sp>
        <p:nvSpPr>
          <p:cNvPr id="33" name="Rectangular Callout 32"/>
          <p:cNvSpPr/>
          <p:nvPr/>
        </p:nvSpPr>
        <p:spPr>
          <a:xfrm>
            <a:off x="169148" y="2113135"/>
            <a:ext cx="3853252" cy="1103105"/>
          </a:xfrm>
          <a:prstGeom prst="wedgeRectCallout">
            <a:avLst>
              <a:gd name="adj1" fmla="val 57871"/>
              <a:gd name="adj2" fmla="val 97668"/>
            </a:avLst>
          </a:prstGeom>
          <a:noFill/>
          <a:ln>
            <a:solidFill>
              <a:srgbClr val="FA963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108000" rtlCol="0" anchor="ctr">
            <a:noAutofit/>
          </a:bodyPr>
          <a:lstStyle/>
          <a:p>
            <a:r>
              <a:rPr lang="nl-BE" dirty="0">
                <a:solidFill>
                  <a:schemeClr val="bg1"/>
                </a:solidFill>
              </a:rPr>
              <a:t>Finden der UStID irgendwo auf der Seite auch in vertikaler Ausrichtung und ignorieren der eigenen UStID.</a:t>
            </a:r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34" name="Rectangular Callout 33"/>
          <p:cNvSpPr/>
          <p:nvPr/>
        </p:nvSpPr>
        <p:spPr>
          <a:xfrm>
            <a:off x="8357452" y="1485578"/>
            <a:ext cx="3672407" cy="2435271"/>
          </a:xfrm>
          <a:prstGeom prst="wedgeRectCallout">
            <a:avLst>
              <a:gd name="adj1" fmla="val -102618"/>
              <a:gd name="adj2" fmla="val 18343"/>
            </a:avLst>
          </a:prstGeom>
          <a:noFill/>
          <a:ln>
            <a:solidFill>
              <a:srgbClr val="FA963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108000" rtlCol="0" anchor="ctr">
            <a:noAutofit/>
          </a:bodyPr>
          <a:lstStyle/>
          <a:p>
            <a:r>
              <a:rPr lang="nl-BE" dirty="0">
                <a:solidFill>
                  <a:schemeClr val="bg1"/>
                </a:solidFill>
              </a:rPr>
              <a:t>Auffinden von verschiednen Datumsformaten wie:</a:t>
            </a:r>
          </a:p>
          <a:p>
            <a:r>
              <a:rPr lang="nl-BE" dirty="0">
                <a:solidFill>
                  <a:schemeClr val="bg1"/>
                </a:solidFill>
              </a:rPr>
              <a:t>26/06/2014</a:t>
            </a:r>
          </a:p>
          <a:p>
            <a:r>
              <a:rPr lang="nl-BE" dirty="0">
                <a:solidFill>
                  <a:schemeClr val="bg1"/>
                </a:solidFill>
              </a:rPr>
              <a:t>26/6/2014</a:t>
            </a:r>
          </a:p>
          <a:p>
            <a:r>
              <a:rPr lang="nl-BE" dirty="0">
                <a:solidFill>
                  <a:schemeClr val="bg1"/>
                </a:solidFill>
              </a:rPr>
              <a:t>26 JUN 2014</a:t>
            </a:r>
          </a:p>
          <a:p>
            <a:r>
              <a:rPr lang="nl-BE" dirty="0">
                <a:solidFill>
                  <a:schemeClr val="bg1"/>
                </a:solidFill>
              </a:rPr>
              <a:t>und Konvertiere sie in standard Formate für eine Konsistente Ausgabe.</a:t>
            </a:r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35" name="Rectangular Callout 34"/>
          <p:cNvSpPr/>
          <p:nvPr/>
        </p:nvSpPr>
        <p:spPr>
          <a:xfrm>
            <a:off x="8357453" y="4005858"/>
            <a:ext cx="3672408" cy="1211135"/>
          </a:xfrm>
          <a:prstGeom prst="wedgeRectCallout">
            <a:avLst>
              <a:gd name="adj1" fmla="val -102006"/>
              <a:gd name="adj2" fmla="val -5879"/>
            </a:avLst>
          </a:prstGeom>
          <a:noFill/>
          <a:ln>
            <a:solidFill>
              <a:srgbClr val="FA963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108000" rtlCol="0" anchor="ctr">
            <a:noAutofit/>
          </a:bodyPr>
          <a:lstStyle/>
          <a:p>
            <a:r>
              <a:rPr lang="nl-BE" dirty="0">
                <a:solidFill>
                  <a:schemeClr val="bg1"/>
                </a:solidFill>
              </a:rPr>
              <a:t>Suche nach Beträgen im Text die in einem Zusammenhang mit einen Schlüsselwort stehen, wie: Gesamtbetrag, Betrag, MwSt., …</a:t>
            </a:r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92931" y="4869954"/>
            <a:ext cx="3853252" cy="1872208"/>
          </a:xfrm>
          <a:prstGeom prst="rect">
            <a:avLst/>
          </a:prstGeom>
          <a:noFill/>
          <a:ln>
            <a:solidFill>
              <a:srgbClr val="FA963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108000" rtlCol="0" anchor="ctr">
            <a:noAutofit/>
          </a:bodyPr>
          <a:lstStyle/>
          <a:p>
            <a:r>
              <a:rPr lang="nl-BE" dirty="0">
                <a:solidFill>
                  <a:schemeClr val="bg1"/>
                </a:solidFill>
              </a:rPr>
              <a:t>Hinzufügen von Zusätzlichen Lieferantendaten aus einer externen DB.</a:t>
            </a:r>
          </a:p>
          <a:p>
            <a:r>
              <a:rPr lang="nl-BE" dirty="0">
                <a:solidFill>
                  <a:schemeClr val="bg1"/>
                </a:solidFill>
              </a:rPr>
              <a:t>Über verschiedene Wege nachschlagen, wie UStID, Name, Stadt, etc.</a:t>
            </a:r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37" name="Rectangular Callout 36"/>
          <p:cNvSpPr/>
          <p:nvPr/>
        </p:nvSpPr>
        <p:spPr>
          <a:xfrm>
            <a:off x="192931" y="3789834"/>
            <a:ext cx="3853252" cy="943192"/>
          </a:xfrm>
          <a:prstGeom prst="wedgeRectCallout">
            <a:avLst>
              <a:gd name="adj1" fmla="val 66103"/>
              <a:gd name="adj2" fmla="val 13835"/>
            </a:avLst>
          </a:prstGeom>
          <a:noFill/>
          <a:ln>
            <a:solidFill>
              <a:srgbClr val="FA963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108000" rtlCol="0" anchor="ctr">
            <a:noAutofit/>
          </a:bodyPr>
          <a:lstStyle/>
          <a:p>
            <a:r>
              <a:rPr lang="nl-BE" dirty="0">
                <a:solidFill>
                  <a:schemeClr val="bg1"/>
                </a:solidFill>
              </a:rPr>
              <a:t>Berechnen von Werten: z.B. Gesamtbetrag ohne USt = </a:t>
            </a:r>
          </a:p>
          <a:p>
            <a:r>
              <a:rPr lang="nl-BE" dirty="0">
                <a:solidFill>
                  <a:schemeClr val="bg1"/>
                </a:solidFill>
              </a:rPr>
              <a:t>Gesamtbetrag / 1,19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79" y="189434"/>
            <a:ext cx="1440289" cy="1440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1442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425178" y="261442"/>
            <a:ext cx="9649073" cy="1291496"/>
          </a:xfrm>
        </p:spPr>
        <p:txBody>
          <a:bodyPr/>
          <a:lstStyle/>
          <a:p>
            <a:r>
              <a:rPr lang="nl-BE" dirty="0"/>
              <a:t>Erweiterte Validierung</a:t>
            </a:r>
            <a:br>
              <a:rPr lang="nl-BE" dirty="0"/>
            </a:br>
            <a:r>
              <a:rPr lang="nl-BE" dirty="0"/>
              <a:t>Nur wenn die Daten falsch sind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79" y="189434"/>
            <a:ext cx="1440289" cy="14402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4186" y="1845618"/>
            <a:ext cx="6929785" cy="4698409"/>
          </a:xfrm>
          <a:prstGeom prst="rect">
            <a:avLst/>
          </a:prstGeom>
        </p:spPr>
      </p:pic>
      <p:sp>
        <p:nvSpPr>
          <p:cNvPr id="33" name="Rectangular Callout 32"/>
          <p:cNvSpPr/>
          <p:nvPr/>
        </p:nvSpPr>
        <p:spPr>
          <a:xfrm>
            <a:off x="222638" y="3141762"/>
            <a:ext cx="2209996" cy="1800200"/>
          </a:xfrm>
          <a:prstGeom prst="wedgeRectCallout">
            <a:avLst>
              <a:gd name="adj1" fmla="val 119994"/>
              <a:gd name="adj2" fmla="val -2265"/>
            </a:avLst>
          </a:prstGeom>
          <a:noFill/>
          <a:ln>
            <a:solidFill>
              <a:srgbClr val="FA963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108000" rtlCol="0" anchor="ctr">
            <a:noAutofit/>
          </a:bodyPr>
          <a:lstStyle/>
          <a:p>
            <a:r>
              <a:rPr lang="nl-BE" dirty="0">
                <a:solidFill>
                  <a:schemeClr val="bg1"/>
                </a:solidFill>
              </a:rPr>
              <a:t>Ein-Klick OCR</a:t>
            </a:r>
          </a:p>
          <a:p>
            <a:r>
              <a:rPr lang="nl-BE" dirty="0">
                <a:solidFill>
                  <a:schemeClr val="bg1"/>
                </a:solidFill>
              </a:rPr>
              <a:t>Oben links über den zu erfassenden Wert klicken, um den Wert ins Feld zu übernehmen.</a:t>
            </a:r>
            <a:endParaRPr lang="en-IE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966843" y="3695704"/>
            <a:ext cx="288032" cy="288032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V="1">
            <a:off x="4225379" y="3893574"/>
            <a:ext cx="2485137" cy="60666"/>
          </a:xfrm>
          <a:prstGeom prst="straightConnector1">
            <a:avLst/>
          </a:prstGeom>
          <a:noFill/>
          <a:ln>
            <a:solidFill>
              <a:srgbClr val="FA9632"/>
            </a:solidFill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2" name="Rectangular Callout 21"/>
          <p:cNvSpPr/>
          <p:nvPr/>
        </p:nvSpPr>
        <p:spPr>
          <a:xfrm>
            <a:off x="9818220" y="2277666"/>
            <a:ext cx="2184023" cy="677631"/>
          </a:xfrm>
          <a:prstGeom prst="wedgeRectCallout">
            <a:avLst>
              <a:gd name="adj1" fmla="val -83198"/>
              <a:gd name="adj2" fmla="val 111444"/>
            </a:avLst>
          </a:prstGeom>
          <a:noFill/>
          <a:ln>
            <a:solidFill>
              <a:srgbClr val="FA963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108000" rtlCol="0" anchor="ctr">
            <a:noAutofit/>
          </a:bodyPr>
          <a:lstStyle/>
          <a:p>
            <a:r>
              <a:rPr lang="nl-BE" dirty="0">
                <a:solidFill>
                  <a:schemeClr val="bg1"/>
                </a:solidFill>
              </a:rPr>
              <a:t>Mehrfach suche in Datenbank</a:t>
            </a:r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23" name="Rectangular Callout 22"/>
          <p:cNvSpPr/>
          <p:nvPr/>
        </p:nvSpPr>
        <p:spPr>
          <a:xfrm>
            <a:off x="9796373" y="3290709"/>
            <a:ext cx="2184023" cy="1867277"/>
          </a:xfrm>
          <a:prstGeom prst="wedgeRectCallout">
            <a:avLst>
              <a:gd name="adj1" fmla="val -147409"/>
              <a:gd name="adj2" fmla="val -302"/>
            </a:avLst>
          </a:prstGeom>
          <a:noFill/>
          <a:ln>
            <a:solidFill>
              <a:srgbClr val="FA963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108000" rtlCol="0" anchor="ctr">
            <a:noAutofit/>
          </a:bodyPr>
          <a:lstStyle/>
          <a:p>
            <a:r>
              <a:rPr lang="nl-BE" dirty="0">
                <a:solidFill>
                  <a:schemeClr val="bg1"/>
                </a:solidFill>
              </a:rPr>
              <a:t>Automatische Umwandlung von Datumsformaten bei der Eingabe 6.6.14 zu 06.06.2014</a:t>
            </a:r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25" name="Rectangular Callout 24"/>
          <p:cNvSpPr/>
          <p:nvPr/>
        </p:nvSpPr>
        <p:spPr>
          <a:xfrm>
            <a:off x="9796372" y="5291400"/>
            <a:ext cx="2184023" cy="1522769"/>
          </a:xfrm>
          <a:prstGeom prst="wedgeRectCallout">
            <a:avLst>
              <a:gd name="adj1" fmla="val -163691"/>
              <a:gd name="adj2" fmla="val -94578"/>
            </a:avLst>
          </a:prstGeom>
          <a:noFill/>
          <a:ln>
            <a:solidFill>
              <a:srgbClr val="FA963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108000" rtlCol="0" anchor="ctr">
            <a:noAutofit/>
          </a:bodyPr>
          <a:lstStyle/>
          <a:p>
            <a:r>
              <a:rPr lang="nl-BE" dirty="0">
                <a:solidFill>
                  <a:schemeClr val="bg1"/>
                </a:solidFill>
              </a:rPr>
              <a:t>Interpretation und konvertieren von . und , zur Konsistenten Datenübergabe</a:t>
            </a:r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26" name="Rectangular Callout 25"/>
          <p:cNvSpPr/>
          <p:nvPr/>
        </p:nvSpPr>
        <p:spPr>
          <a:xfrm>
            <a:off x="218522" y="1750754"/>
            <a:ext cx="2214112" cy="1269977"/>
          </a:xfrm>
          <a:prstGeom prst="wedgeRectCallout">
            <a:avLst>
              <a:gd name="adj1" fmla="val 66112"/>
              <a:gd name="adj2" fmla="val -5338"/>
            </a:avLst>
          </a:prstGeom>
          <a:noFill/>
          <a:ln>
            <a:solidFill>
              <a:srgbClr val="FA963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108000" rtlCol="0" anchor="ctr">
            <a:noAutofit/>
          </a:bodyPr>
          <a:lstStyle/>
          <a:p>
            <a:r>
              <a:rPr lang="nl-BE" dirty="0">
                <a:solidFill>
                  <a:schemeClr val="bg1"/>
                </a:solidFill>
              </a:rPr>
              <a:t>Überprüfen ungültigen Feldern und überspringen gültiger Dokumente</a:t>
            </a:r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18522" y="5062993"/>
            <a:ext cx="2214112" cy="1751177"/>
          </a:xfrm>
          <a:prstGeom prst="rect">
            <a:avLst/>
          </a:prstGeom>
          <a:noFill/>
          <a:ln>
            <a:solidFill>
              <a:srgbClr val="FA963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108000" rtlCol="0" anchor="ctr">
            <a:noAutofit/>
          </a:bodyPr>
          <a:lstStyle/>
          <a:p>
            <a:r>
              <a:rPr lang="nl-BE" dirty="0">
                <a:solidFill>
                  <a:schemeClr val="bg1"/>
                </a:solidFill>
              </a:rPr>
              <a:t>Schnellauswahl-felder, Dropdown-listen, nachschla-gen von Daten in SharePoint listen, etc.</a:t>
            </a:r>
            <a:endParaRPr lang="en-I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306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425178" y="261442"/>
            <a:ext cx="9649073" cy="1291496"/>
          </a:xfrm>
        </p:spPr>
        <p:txBody>
          <a:bodyPr/>
          <a:lstStyle/>
          <a:p>
            <a:r>
              <a:rPr lang="nl-BE" sz="4000" dirty="0"/>
              <a:t>Exportieren von ungültigen Dokumenten zu einem anderen Ziel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44874"/>
          <a:stretch/>
        </p:blipFill>
        <p:spPr>
          <a:xfrm>
            <a:off x="629352" y="2424198"/>
            <a:ext cx="11012851" cy="3669892"/>
          </a:xfrm>
          <a:prstGeom prst="rect">
            <a:avLst/>
          </a:prstGeom>
        </p:spPr>
      </p:pic>
      <p:sp>
        <p:nvSpPr>
          <p:cNvPr id="17" name="Right Arrow 16"/>
          <p:cNvSpPr/>
          <p:nvPr/>
        </p:nvSpPr>
        <p:spPr>
          <a:xfrm flipV="1">
            <a:off x="2320918" y="3420332"/>
            <a:ext cx="792088" cy="204943"/>
          </a:xfrm>
          <a:prstGeom prst="rightArrow">
            <a:avLst>
              <a:gd name="adj1" fmla="val 30656"/>
              <a:gd name="adj2" fmla="val 90664"/>
            </a:avLst>
          </a:prstGeom>
          <a:solidFill>
            <a:srgbClr val="FA9546"/>
          </a:solidFill>
          <a:ln>
            <a:solidFill>
              <a:srgbClr val="FA9632"/>
            </a:solidFill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ight Arrow 18"/>
          <p:cNvSpPr/>
          <p:nvPr/>
        </p:nvSpPr>
        <p:spPr>
          <a:xfrm flipV="1">
            <a:off x="2433561" y="3691997"/>
            <a:ext cx="792088" cy="204943"/>
          </a:xfrm>
          <a:prstGeom prst="rightArrow">
            <a:avLst>
              <a:gd name="adj1" fmla="val 30656"/>
              <a:gd name="adj2" fmla="val 90664"/>
            </a:avLst>
          </a:prstGeom>
          <a:solidFill>
            <a:srgbClr val="FA9546"/>
          </a:solidFill>
          <a:ln>
            <a:solidFill>
              <a:srgbClr val="FA9632"/>
            </a:solidFill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465739" y="4259145"/>
            <a:ext cx="3312368" cy="1258882"/>
          </a:xfrm>
          <a:prstGeom prst="rect">
            <a:avLst/>
          </a:prstGeom>
          <a:solidFill>
            <a:srgbClr val="027AC2"/>
          </a:solidFill>
          <a:ln>
            <a:solidFill>
              <a:srgbClr val="FA963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108000" rtlCol="0" anchor="ctr">
            <a:noAutofit/>
          </a:bodyPr>
          <a:lstStyle/>
          <a:p>
            <a:r>
              <a:rPr lang="nl-BE" dirty="0">
                <a:solidFill>
                  <a:schemeClr val="bg1"/>
                </a:solidFill>
              </a:rPr>
              <a:t>Perfekt in Kombination mit AutoBites zur automatischen Blindverarbeitung.</a:t>
            </a:r>
            <a:endParaRPr lang="en-IE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79" y="189434"/>
            <a:ext cx="1440289" cy="1440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0583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425178" y="261442"/>
            <a:ext cx="8928993" cy="1291496"/>
          </a:xfrm>
        </p:spPr>
        <p:txBody>
          <a:bodyPr/>
          <a:lstStyle/>
          <a:p>
            <a:r>
              <a:rPr lang="nl-BE" dirty="0"/>
              <a:t>Intelligente Dokumenten Separation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265939" y="1884199"/>
            <a:ext cx="2707318" cy="4608512"/>
          </a:xfrm>
        </p:spPr>
        <p:txBody>
          <a:bodyPr>
            <a:normAutofit/>
          </a:bodyPr>
          <a:lstStyle/>
          <a:p>
            <a:r>
              <a:rPr lang="nl-BE" sz="2400" dirty="0"/>
              <a:t>Separation basierend auf Schlüssel-wörtern auf erster oder letzter Seite</a:t>
            </a:r>
          </a:p>
          <a:p>
            <a:r>
              <a:rPr lang="nl-BE" sz="2400" dirty="0"/>
              <a:t>Flexible Rollen-konfiguration</a:t>
            </a:r>
          </a:p>
          <a:p>
            <a:r>
              <a:rPr lang="nl-BE" sz="2400" dirty="0"/>
              <a:t>Rollen testen mit einem einzigen Klick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32231"/>
          <a:stretch/>
        </p:blipFill>
        <p:spPr>
          <a:xfrm>
            <a:off x="408954" y="1994789"/>
            <a:ext cx="6919069" cy="43873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5459" y="2504478"/>
            <a:ext cx="4127840" cy="41216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79" y="189434"/>
            <a:ext cx="1440289" cy="1440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6985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425178" y="261442"/>
            <a:ext cx="8928993" cy="1291496"/>
          </a:xfrm>
        </p:spPr>
        <p:txBody>
          <a:bodyPr/>
          <a:lstStyle/>
          <a:p>
            <a:r>
              <a:rPr lang="nl-BE" dirty="0"/>
              <a:t>Säubern, löschen, zuschnei-den und anonymisieren</a:t>
            </a:r>
            <a:endParaRPr lang="en-US" dirty="0"/>
          </a:p>
        </p:txBody>
      </p:sp>
      <p:pic>
        <p:nvPicPr>
          <p:cNvPr id="1026" name="Picture 2" descr="http://capturebites.com/wp-content/uploads/2012/08/MetaTool_Image_Cleanup_Metapho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6059" y="688449"/>
            <a:ext cx="1442805" cy="141488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capturebites.com/wp-content/uploads/2012/08/MetaTool_Eras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675" y="2257327"/>
            <a:ext cx="4935313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582305" y="2257327"/>
            <a:ext cx="5669753" cy="2961821"/>
            <a:chOff x="582305" y="2124157"/>
            <a:chExt cx="8499795" cy="4440206"/>
          </a:xfrm>
        </p:grpSpPr>
        <p:pic>
          <p:nvPicPr>
            <p:cNvPr id="1030" name="Picture 6" descr="http://capturebites.com/wp-content/uploads/2012/08/MetaTool_Cleanup_Edges_2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3962" y="2124157"/>
              <a:ext cx="2696481" cy="44402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http://capturebites.com/wp-content/uploads/2012/08/MetaTool_Cleanup_Edges_3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5619" y="2124157"/>
              <a:ext cx="2696481" cy="44402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 descr="http://capturebites.com/wp-content/uploads/2012/08/MetaTool_Cleanup_Edges_1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305" y="2124157"/>
              <a:ext cx="2696481" cy="44402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TextBox 16"/>
          <p:cNvSpPr txBox="1"/>
          <p:nvPr/>
        </p:nvSpPr>
        <p:spPr>
          <a:xfrm>
            <a:off x="635378" y="5564993"/>
            <a:ext cx="5616679" cy="81712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en-US" dirty="0" err="1">
                <a:solidFill>
                  <a:schemeClr val="bg1"/>
                </a:solidFill>
              </a:rPr>
              <a:t>Randbereinigung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mit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automatischer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Hintergrundfarberkennung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/>
          <a:srcRect b="25926"/>
          <a:stretch/>
        </p:blipFill>
        <p:spPr>
          <a:xfrm>
            <a:off x="6898103" y="3935555"/>
            <a:ext cx="4926885" cy="147544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691800" y="5564993"/>
            <a:ext cx="5310498" cy="81712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en-US" dirty="0">
                <a:solidFill>
                  <a:schemeClr val="bg1"/>
                </a:solidFill>
              </a:rPr>
              <a:t>“</a:t>
            </a:r>
            <a:r>
              <a:rPr lang="en-US" dirty="0" err="1">
                <a:solidFill>
                  <a:schemeClr val="bg1"/>
                </a:solidFill>
              </a:rPr>
              <a:t>Anonymisiert</a:t>
            </a:r>
            <a:r>
              <a:rPr lang="en-US" dirty="0">
                <a:solidFill>
                  <a:schemeClr val="bg1"/>
                </a:solidFill>
              </a:rPr>
              <a:t>” </a:t>
            </a:r>
            <a:r>
              <a:rPr lang="en-US" dirty="0" err="1">
                <a:solidFill>
                  <a:schemeClr val="bg1"/>
                </a:solidFill>
              </a:rPr>
              <a:t>Dokumente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mit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sendsiblen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Daten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mit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Hintergrundfarbe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oder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ausgewählter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Farbe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79" y="189434"/>
            <a:ext cx="1440289" cy="1440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7799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065139" y="261442"/>
            <a:ext cx="9433049" cy="1291496"/>
          </a:xfrm>
        </p:spPr>
        <p:txBody>
          <a:bodyPr/>
          <a:lstStyle/>
          <a:p>
            <a:r>
              <a:rPr lang="nl-BE" dirty="0"/>
              <a:t>Ausschnitt und Export von Bildern in mehrere Segmente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561" y="2133650"/>
            <a:ext cx="3031234" cy="432880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8011" y="1235597"/>
            <a:ext cx="1032248" cy="14741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8011" y="2781722"/>
            <a:ext cx="637032" cy="9296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8011" y="3789834"/>
            <a:ext cx="630936" cy="9174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5819" y="4785754"/>
            <a:ext cx="643128" cy="9357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5819" y="5792124"/>
            <a:ext cx="630936" cy="911352"/>
          </a:xfrm>
          <a:prstGeom prst="rect">
            <a:avLst/>
          </a:prstGeom>
        </p:spPr>
      </p:pic>
      <p:sp>
        <p:nvSpPr>
          <p:cNvPr id="20" name="Right Arrow 19"/>
          <p:cNvSpPr/>
          <p:nvPr/>
        </p:nvSpPr>
        <p:spPr>
          <a:xfrm rot="20004209" flipV="1">
            <a:off x="4740286" y="3132117"/>
            <a:ext cx="2232248" cy="288032"/>
          </a:xfrm>
          <a:prstGeom prst="rightArrow">
            <a:avLst>
              <a:gd name="adj1" fmla="val 47219"/>
              <a:gd name="adj2" fmla="val 11550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Right Arrow 20"/>
          <p:cNvSpPr/>
          <p:nvPr/>
        </p:nvSpPr>
        <p:spPr>
          <a:xfrm rot="20750773" flipV="1">
            <a:off x="4879920" y="3648577"/>
            <a:ext cx="2232248" cy="288032"/>
          </a:xfrm>
          <a:prstGeom prst="rightArrow">
            <a:avLst>
              <a:gd name="adj1" fmla="val 47219"/>
              <a:gd name="adj2" fmla="val 11550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Right Arrow 21"/>
          <p:cNvSpPr/>
          <p:nvPr/>
        </p:nvSpPr>
        <p:spPr>
          <a:xfrm flipV="1">
            <a:off x="4945459" y="4185878"/>
            <a:ext cx="2232248" cy="288032"/>
          </a:xfrm>
          <a:prstGeom prst="rightArrow">
            <a:avLst>
              <a:gd name="adj1" fmla="val 47219"/>
              <a:gd name="adj2" fmla="val 11550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Right Arrow 22"/>
          <p:cNvSpPr/>
          <p:nvPr/>
        </p:nvSpPr>
        <p:spPr>
          <a:xfrm rot="739947" flipV="1">
            <a:off x="4883591" y="4707582"/>
            <a:ext cx="2232248" cy="288032"/>
          </a:xfrm>
          <a:prstGeom prst="rightArrow">
            <a:avLst>
              <a:gd name="adj1" fmla="val 47219"/>
              <a:gd name="adj2" fmla="val 11550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Right Arrow 23"/>
          <p:cNvSpPr/>
          <p:nvPr/>
        </p:nvSpPr>
        <p:spPr>
          <a:xfrm rot="1456260" flipV="1">
            <a:off x="4749071" y="5221164"/>
            <a:ext cx="2232248" cy="288032"/>
          </a:xfrm>
          <a:prstGeom prst="rightArrow">
            <a:avLst>
              <a:gd name="adj1" fmla="val 47219"/>
              <a:gd name="adj2" fmla="val 11550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Content Placeholder 1"/>
          <p:cNvSpPr>
            <a:spLocks noGrp="1"/>
          </p:cNvSpPr>
          <p:nvPr>
            <p:ph idx="1"/>
          </p:nvPr>
        </p:nvSpPr>
        <p:spPr>
          <a:xfrm>
            <a:off x="9340073" y="1552938"/>
            <a:ext cx="2855102" cy="4608512"/>
          </a:xfrm>
        </p:spPr>
        <p:txBody>
          <a:bodyPr>
            <a:normAutofit/>
          </a:bodyPr>
          <a:lstStyle/>
          <a:p>
            <a:r>
              <a:rPr lang="nl-BE" sz="2400" dirty="0"/>
              <a:t>Verwendung bedingter Regeln:</a:t>
            </a:r>
          </a:p>
          <a:p>
            <a:pPr lvl="1"/>
            <a:r>
              <a:rPr lang="de-DE" sz="2000" dirty="0"/>
              <a:t>Exportiert nur, wenn es ein Foto, Barcode, einen bestimmten Text oder Kontrollkästchen gibt.</a:t>
            </a:r>
          </a:p>
          <a:p>
            <a:pPr lvl="1"/>
            <a:r>
              <a:rPr lang="nl-BE" sz="2000" dirty="0"/>
              <a:t>Exportiert leere Fotos an ein anderes Ziel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79" y="189434"/>
            <a:ext cx="1440289" cy="1440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243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Was ist Kofax Express?</a:t>
            </a:r>
            <a:endParaRPr lang="en-IE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1850" y="1629594"/>
            <a:ext cx="11073568" cy="4792633"/>
          </a:xfrm>
        </p:spPr>
        <p:txBody>
          <a:bodyPr>
            <a:normAutofit fontScale="70000" lnSpcReduction="20000"/>
          </a:bodyPr>
          <a:lstStyle/>
          <a:p>
            <a:r>
              <a:rPr lang="en-IE" dirty="0" err="1"/>
              <a:t>Unlimitiertes</a:t>
            </a:r>
            <a:r>
              <a:rPr lang="en-IE" dirty="0"/>
              <a:t> </a:t>
            </a:r>
            <a:r>
              <a:rPr lang="en-IE" dirty="0" err="1"/>
              <a:t>Volumen</a:t>
            </a:r>
            <a:r>
              <a:rPr lang="en-IE" dirty="0"/>
              <a:t> - </a:t>
            </a:r>
            <a:r>
              <a:rPr lang="en-IE" dirty="0" err="1"/>
              <a:t>Stapelproduktionsscansoftware</a:t>
            </a:r>
            <a:endParaRPr lang="en-IE" dirty="0"/>
          </a:p>
          <a:p>
            <a:pPr lvl="1"/>
            <a:r>
              <a:rPr lang="en-IE" dirty="0" err="1"/>
              <a:t>Unterstützt</a:t>
            </a:r>
            <a:r>
              <a:rPr lang="en-IE" dirty="0"/>
              <a:t> &gt; 200 Scanner</a:t>
            </a:r>
          </a:p>
          <a:p>
            <a:pPr lvl="1"/>
            <a:r>
              <a:rPr lang="en-IE" dirty="0"/>
              <a:t>Klein- </a:t>
            </a:r>
            <a:r>
              <a:rPr lang="en-IE" dirty="0" err="1"/>
              <a:t>bis</a:t>
            </a:r>
            <a:r>
              <a:rPr lang="en-IE" dirty="0"/>
              <a:t> </a:t>
            </a:r>
            <a:r>
              <a:rPr lang="en-IE" dirty="0" err="1"/>
              <a:t>hochvolumiges</a:t>
            </a:r>
            <a:r>
              <a:rPr lang="en-IE" dirty="0"/>
              <a:t> </a:t>
            </a:r>
            <a:br>
              <a:rPr lang="en-IE" dirty="0"/>
            </a:br>
            <a:r>
              <a:rPr lang="en-IE" dirty="0" err="1"/>
              <a:t>Produktionsscannen</a:t>
            </a:r>
            <a:endParaRPr lang="en-IE" dirty="0"/>
          </a:p>
          <a:p>
            <a:pPr lvl="1"/>
            <a:r>
              <a:rPr lang="en-IE" dirty="0" err="1"/>
              <a:t>Bildimport</a:t>
            </a:r>
            <a:endParaRPr lang="en-IE" dirty="0"/>
          </a:p>
          <a:p>
            <a:r>
              <a:rPr lang="en-IE" dirty="0" err="1"/>
              <a:t>Beinhaltet</a:t>
            </a:r>
            <a:r>
              <a:rPr lang="en-IE" dirty="0"/>
              <a:t>:</a:t>
            </a:r>
          </a:p>
          <a:p>
            <a:pPr lvl="1"/>
            <a:r>
              <a:rPr lang="en-IE" dirty="0"/>
              <a:t>VRS</a:t>
            </a:r>
          </a:p>
          <a:p>
            <a:pPr lvl="1"/>
            <a:r>
              <a:rPr lang="en-IE" dirty="0" err="1"/>
              <a:t>Dokumententrennung</a:t>
            </a:r>
            <a:endParaRPr lang="en-IE" dirty="0"/>
          </a:p>
          <a:p>
            <a:pPr lvl="1"/>
            <a:r>
              <a:rPr lang="en-IE" dirty="0" err="1"/>
              <a:t>Automatische</a:t>
            </a:r>
            <a:r>
              <a:rPr lang="en-IE" dirty="0"/>
              <a:t> </a:t>
            </a:r>
            <a:r>
              <a:rPr lang="en-IE" dirty="0" err="1"/>
              <a:t>Indexierung</a:t>
            </a:r>
            <a:r>
              <a:rPr lang="en-IE" dirty="0"/>
              <a:t> </a:t>
            </a:r>
          </a:p>
          <a:p>
            <a:pPr lvl="1"/>
            <a:r>
              <a:rPr lang="en-IE" dirty="0"/>
              <a:t>PDF Super </a:t>
            </a:r>
            <a:r>
              <a:rPr lang="en-IE" dirty="0" err="1"/>
              <a:t>Kompression</a:t>
            </a:r>
            <a:endParaRPr lang="en-IE" dirty="0"/>
          </a:p>
          <a:p>
            <a:pPr lvl="1"/>
            <a:r>
              <a:rPr lang="en-IE" dirty="0" err="1"/>
              <a:t>Volltextdurchsuchbares</a:t>
            </a:r>
            <a:r>
              <a:rPr lang="en-IE" dirty="0"/>
              <a:t> PDF</a:t>
            </a:r>
          </a:p>
          <a:p>
            <a:pPr lvl="1"/>
            <a:r>
              <a:rPr lang="en-IE" dirty="0"/>
              <a:t>Export </a:t>
            </a:r>
            <a:r>
              <a:rPr lang="en-IE" dirty="0" err="1"/>
              <a:t>zur</a:t>
            </a:r>
            <a:r>
              <a:rPr lang="en-IE" dirty="0"/>
              <a:t> </a:t>
            </a:r>
            <a:r>
              <a:rPr lang="en-IE" dirty="0" err="1"/>
              <a:t>Geschäftsanwendung</a:t>
            </a:r>
            <a:endParaRPr lang="en-IE" dirty="0"/>
          </a:p>
        </p:txBody>
      </p:sp>
      <p:grpSp>
        <p:nvGrpSpPr>
          <p:cNvPr id="7" name="Group 1"/>
          <p:cNvGrpSpPr>
            <a:grpSpLocks/>
          </p:cNvGrpSpPr>
          <p:nvPr/>
        </p:nvGrpSpPr>
        <p:grpSpPr bwMode="auto">
          <a:xfrm>
            <a:off x="6126236" y="2389779"/>
            <a:ext cx="5594771" cy="4032448"/>
            <a:chOff x="4953000" y="3163888"/>
            <a:chExt cx="3962400" cy="2855912"/>
          </a:xfrm>
        </p:grpSpPr>
        <p:pic>
          <p:nvPicPr>
            <p:cNvPr id="8" name="Picture 7" descr="Home Tab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53000" y="3163888"/>
              <a:ext cx="3962400" cy="285591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" name="Picture 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439" t="5902" r="66113" b="82855"/>
            <a:stretch>
              <a:fillRect/>
            </a:stretch>
          </p:blipFill>
          <p:spPr bwMode="auto">
            <a:xfrm>
              <a:off x="6087723" y="3359838"/>
              <a:ext cx="218506" cy="3657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298113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53170" y="261442"/>
            <a:ext cx="9999623" cy="1291496"/>
          </a:xfrm>
        </p:spPr>
        <p:txBody>
          <a:bodyPr/>
          <a:lstStyle/>
          <a:p>
            <a:r>
              <a:rPr lang="en-IE" dirty="0" err="1"/>
              <a:t>Unterschriften</a:t>
            </a:r>
            <a:r>
              <a:rPr lang="en-IE" dirty="0"/>
              <a:t> &amp; OMR Detection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11850" y="1990299"/>
            <a:ext cx="3641521" cy="4431928"/>
          </a:xfrm>
        </p:spPr>
        <p:txBody>
          <a:bodyPr vert="horz" lIns="104839" tIns="52418" rIns="104839" bIns="52418" rtlCol="0">
            <a:normAutofit fontScale="92500" lnSpcReduction="10000"/>
          </a:bodyPr>
          <a:lstStyle/>
          <a:p>
            <a:r>
              <a:rPr lang="nl-BE" sz="2400" dirty="0"/>
              <a:t>Konfigurierbarer schwarzpegel direkt von Beispielbildern</a:t>
            </a:r>
          </a:p>
          <a:p>
            <a:r>
              <a:rPr lang="nl-BE" sz="2400" dirty="0"/>
              <a:t>Definieren von eigenen Werten für “wahr” und “falsch”</a:t>
            </a:r>
          </a:p>
          <a:p>
            <a:r>
              <a:rPr lang="nl-BE" sz="2400" dirty="0"/>
              <a:t>Verwendung von drop-out um Linien und farbliche Strukturen zu entfernen</a:t>
            </a:r>
          </a:p>
          <a:p>
            <a:r>
              <a:rPr lang="nl-BE" sz="2400" dirty="0"/>
              <a:t>In Kombination mit schnell Auswahlfeldern in der Validierung</a:t>
            </a:r>
            <a:endParaRPr lang="en-IE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9395" y="1845618"/>
            <a:ext cx="7384060" cy="4268787"/>
          </a:xfrm>
          <a:prstGeom prst="rect">
            <a:avLst/>
          </a:prstGeom>
        </p:spPr>
      </p:pic>
      <p:sp>
        <p:nvSpPr>
          <p:cNvPr id="10" name="Rectangular Callout 9"/>
          <p:cNvSpPr/>
          <p:nvPr/>
        </p:nvSpPr>
        <p:spPr>
          <a:xfrm>
            <a:off x="7033691" y="5013970"/>
            <a:ext cx="2400047" cy="648073"/>
          </a:xfrm>
          <a:prstGeom prst="wedgeRectCallout">
            <a:avLst>
              <a:gd name="adj1" fmla="val 59559"/>
              <a:gd name="adj2" fmla="val -31563"/>
            </a:avLst>
          </a:prstGeom>
          <a:noFill/>
          <a:ln>
            <a:solidFill>
              <a:srgbClr val="FA963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108000" rtlCol="0" anchor="ctr">
            <a:noAutofit/>
          </a:bodyPr>
          <a:lstStyle/>
          <a:p>
            <a:endParaRPr lang="en-IE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79" y="189434"/>
            <a:ext cx="1440289" cy="1440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2266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3171" y="261442"/>
            <a:ext cx="9721080" cy="1296144"/>
          </a:xfrm>
        </p:spPr>
        <p:txBody>
          <a:bodyPr/>
          <a:lstStyle/>
          <a:p>
            <a:r>
              <a:rPr lang="nl-BE" dirty="0"/>
              <a:t>AutoBites automatisiert Kofax Express - Blindverarbeitung</a:t>
            </a:r>
            <a:endParaRPr lang="en-US" dirty="0"/>
          </a:p>
        </p:txBody>
      </p:sp>
      <p:sp>
        <p:nvSpPr>
          <p:cNvPr id="6" name="Lightning Bolt 5"/>
          <p:cNvSpPr/>
          <p:nvPr/>
        </p:nvSpPr>
        <p:spPr>
          <a:xfrm rot="20613610">
            <a:off x="4912541" y="3177724"/>
            <a:ext cx="435806" cy="1257599"/>
          </a:xfrm>
          <a:prstGeom prst="lightningBolt">
            <a:avLst/>
          </a:prstGeom>
          <a:noFill/>
          <a:ln w="28575"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ightning Bolt 6"/>
          <p:cNvSpPr/>
          <p:nvPr/>
        </p:nvSpPr>
        <p:spPr>
          <a:xfrm rot="1834873">
            <a:off x="5971385" y="3148342"/>
            <a:ext cx="366293" cy="1245194"/>
          </a:xfrm>
          <a:prstGeom prst="lightningBolt">
            <a:avLst/>
          </a:prstGeom>
          <a:noFill/>
          <a:ln w="28575"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ightning Bolt 7"/>
          <p:cNvSpPr/>
          <p:nvPr/>
        </p:nvSpPr>
        <p:spPr>
          <a:xfrm rot="3333930">
            <a:off x="6931519" y="2933418"/>
            <a:ext cx="323109" cy="1610520"/>
          </a:xfrm>
          <a:prstGeom prst="lightningBolt">
            <a:avLst/>
          </a:prstGeom>
          <a:noFill/>
          <a:ln w="28575"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10"/>
          <p:cNvGrpSpPr/>
          <p:nvPr/>
        </p:nvGrpSpPr>
        <p:grpSpPr>
          <a:xfrm>
            <a:off x="3730628" y="1802600"/>
            <a:ext cx="4605410" cy="1221032"/>
            <a:chOff x="1443659" y="270378"/>
            <a:chExt cx="4605410" cy="1221032"/>
          </a:xfrm>
        </p:grpSpPr>
        <p:pic>
          <p:nvPicPr>
            <p:cNvPr id="24" name="Picture 4" descr="C:\Users\jdmoons\Documents\Icons All 256\brilliant_computergadgets_multifunction_printer_256.png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3659" y="270378"/>
              <a:ext cx="1221034" cy="122103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5" name="Picture 4" descr="C:\Users\jdmoons\Documents\Icons All 256\brilliant_computergadgets_multifunction_printer_256.png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5847" y="270378"/>
              <a:ext cx="1221034" cy="122103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6" name="Picture 4" descr="C:\Users\jdmoons\Documents\Icons All 256\brilliant_computergadgets_multifunction_printer_256.png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8035" y="270378"/>
              <a:ext cx="1221034" cy="122103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27" name="Right Arrow 26"/>
          <p:cNvSpPr/>
          <p:nvPr/>
        </p:nvSpPr>
        <p:spPr>
          <a:xfrm flipV="1">
            <a:off x="7168197" y="5100981"/>
            <a:ext cx="1872208" cy="856949"/>
          </a:xfrm>
          <a:prstGeom prst="rightArrow">
            <a:avLst>
              <a:gd name="adj1" fmla="val 47219"/>
              <a:gd name="adj2" fmla="val 500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2812" y="4748795"/>
            <a:ext cx="1561319" cy="156131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567" y="4725938"/>
            <a:ext cx="1401532" cy="17281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57" y="229458"/>
            <a:ext cx="1561319" cy="1561319"/>
          </a:xfrm>
          <a:prstGeom prst="rect">
            <a:avLst/>
          </a:prstGeom>
        </p:spPr>
      </p:pic>
      <p:sp>
        <p:nvSpPr>
          <p:cNvPr id="16" name="Folded Corner 15"/>
          <p:cNvSpPr/>
          <p:nvPr/>
        </p:nvSpPr>
        <p:spPr>
          <a:xfrm>
            <a:off x="1201043" y="4509913"/>
            <a:ext cx="3816424" cy="2085439"/>
          </a:xfrm>
          <a:prstGeom prst="foldedCorner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rtlCol="0" anchor="t" anchorCtr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Dokumente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werden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pro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Dokumenttyp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in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Verzeichnisse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gescannt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</a:t>
            </a:r>
          </a:p>
          <a:p>
            <a:pPr marL="271463" marR="0" lvl="0" indent="-17621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Rechnungen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\</a:t>
            </a:r>
          </a:p>
          <a:p>
            <a:pPr marL="271463" marR="0" lvl="0" indent="-17621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Bestellungen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\</a:t>
            </a:r>
          </a:p>
          <a:p>
            <a:pPr marL="271463" marR="0" lvl="0" indent="-17621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Verträge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\</a:t>
            </a:r>
          </a:p>
          <a:p>
            <a:pPr marL="88900" marR="0" lvl="0" indent="-88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7796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3171" y="261442"/>
            <a:ext cx="9232247" cy="1291496"/>
          </a:xfrm>
        </p:spPr>
        <p:txBody>
          <a:bodyPr/>
          <a:lstStyle/>
          <a:p>
            <a:r>
              <a:rPr lang="de-DE" dirty="0"/>
              <a:t>Unbeaufsichtigtes </a:t>
            </a:r>
            <a:r>
              <a:rPr lang="de-DE" dirty="0" err="1"/>
              <a:t>Kofax</a:t>
            </a:r>
            <a:r>
              <a:rPr lang="de-DE" dirty="0"/>
              <a:t> Express mit </a:t>
            </a:r>
            <a:r>
              <a:rPr lang="de-DE" dirty="0" err="1"/>
              <a:t>AutoBites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/>
              <a:t>Voll</a:t>
            </a:r>
            <a:r>
              <a:rPr lang="en-US" dirty="0"/>
              <a:t> </a:t>
            </a:r>
            <a:r>
              <a:rPr lang="en-US" dirty="0" err="1"/>
              <a:t>automatisierter</a:t>
            </a:r>
            <a:r>
              <a:rPr lang="en-US" dirty="0"/>
              <a:t> Import, </a:t>
            </a:r>
            <a:r>
              <a:rPr lang="en-US" dirty="0" err="1"/>
              <a:t>Verarbeitung</a:t>
            </a:r>
            <a:r>
              <a:rPr lang="en-US" dirty="0"/>
              <a:t> und Export von </a:t>
            </a:r>
            <a:r>
              <a:rPr lang="en-US" dirty="0" err="1"/>
              <a:t>Bildern</a:t>
            </a:r>
            <a:r>
              <a:rPr lang="en-US" dirty="0"/>
              <a:t> - </a:t>
            </a:r>
            <a:r>
              <a:rPr lang="en-US" dirty="0" err="1"/>
              <a:t>automatische</a:t>
            </a:r>
            <a:r>
              <a:rPr lang="en-US" dirty="0"/>
              <a:t>:</a:t>
            </a:r>
          </a:p>
          <a:p>
            <a:pPr lvl="2"/>
            <a:r>
              <a:rPr lang="en-US" dirty="0" err="1"/>
              <a:t>Verbesserung</a:t>
            </a:r>
            <a:r>
              <a:rPr lang="en-US" dirty="0"/>
              <a:t> von </a:t>
            </a:r>
            <a:r>
              <a:rPr lang="en-US" dirty="0" err="1"/>
              <a:t>Bilder</a:t>
            </a:r>
            <a:r>
              <a:rPr lang="en-US" dirty="0"/>
              <a:t> </a:t>
            </a:r>
            <a:r>
              <a:rPr lang="en-US" dirty="0" err="1"/>
              <a:t>mittels</a:t>
            </a:r>
            <a:r>
              <a:rPr lang="en-US" dirty="0"/>
              <a:t> VRS</a:t>
            </a:r>
          </a:p>
          <a:p>
            <a:pPr lvl="2"/>
            <a:r>
              <a:rPr lang="en-US" dirty="0" err="1"/>
              <a:t>Auslesen</a:t>
            </a:r>
            <a:r>
              <a:rPr lang="en-US" dirty="0"/>
              <a:t> von Barcodes</a:t>
            </a:r>
          </a:p>
          <a:p>
            <a:pPr lvl="2"/>
            <a:r>
              <a:rPr lang="en-US" dirty="0" err="1"/>
              <a:t>Separieren</a:t>
            </a:r>
            <a:r>
              <a:rPr lang="en-US" dirty="0"/>
              <a:t> von </a:t>
            </a:r>
            <a:r>
              <a:rPr lang="en-US" dirty="0" err="1"/>
              <a:t>Dokumenten</a:t>
            </a:r>
            <a:endParaRPr lang="en-US" dirty="0"/>
          </a:p>
          <a:p>
            <a:pPr lvl="2"/>
            <a:r>
              <a:rPr lang="en-US" dirty="0"/>
              <a:t>Super </a:t>
            </a:r>
            <a:r>
              <a:rPr lang="en-US" dirty="0" err="1"/>
              <a:t>Kompression</a:t>
            </a:r>
            <a:r>
              <a:rPr lang="en-US" dirty="0"/>
              <a:t> und OCR von </a:t>
            </a:r>
            <a:r>
              <a:rPr lang="en-US" dirty="0" err="1"/>
              <a:t>Bildern</a:t>
            </a:r>
            <a:endParaRPr lang="en-US" dirty="0"/>
          </a:p>
          <a:p>
            <a:pPr lvl="2"/>
            <a:r>
              <a:rPr lang="en-US" dirty="0"/>
              <a:t>In </a:t>
            </a:r>
            <a:r>
              <a:rPr lang="en-US" dirty="0" err="1"/>
              <a:t>Kombination</a:t>
            </a:r>
            <a:r>
              <a:rPr lang="en-US" dirty="0"/>
              <a:t> </a:t>
            </a:r>
            <a:r>
              <a:rPr lang="en-US" dirty="0" err="1"/>
              <a:t>mit</a:t>
            </a:r>
            <a:r>
              <a:rPr lang="en-US" dirty="0"/>
              <a:t> </a:t>
            </a:r>
            <a:r>
              <a:rPr lang="en-US" dirty="0" err="1"/>
              <a:t>MetaTool</a:t>
            </a:r>
            <a:r>
              <a:rPr lang="en-US" dirty="0"/>
              <a:t> </a:t>
            </a:r>
            <a:r>
              <a:rPr lang="en-US" dirty="0" err="1"/>
              <a:t>für</a:t>
            </a:r>
            <a:r>
              <a:rPr lang="en-US" dirty="0"/>
              <a:t> </a:t>
            </a:r>
            <a:r>
              <a:rPr lang="en-US" dirty="0" err="1"/>
              <a:t>unbeaufsichtigte</a:t>
            </a:r>
            <a:r>
              <a:rPr lang="en-US" dirty="0"/>
              <a:t> </a:t>
            </a:r>
            <a:r>
              <a:rPr lang="en-US" dirty="0" err="1"/>
              <a:t>intelligente</a:t>
            </a:r>
            <a:r>
              <a:rPr lang="en-US" dirty="0"/>
              <a:t> </a:t>
            </a:r>
            <a:r>
              <a:rPr lang="en-US" dirty="0" err="1"/>
              <a:t>Datenextraktion</a:t>
            </a:r>
            <a:endParaRPr lang="en-US" dirty="0"/>
          </a:p>
          <a:p>
            <a:endParaRPr lang="en-IE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57" y="229458"/>
            <a:ext cx="1561319" cy="1561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414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7186" y="261441"/>
            <a:ext cx="9145017" cy="1529335"/>
          </a:xfrm>
        </p:spPr>
        <p:txBody>
          <a:bodyPr/>
          <a:lstStyle/>
          <a:p>
            <a:r>
              <a:rPr lang="nl-BE" dirty="0"/>
              <a:t>Auto Job Umschaltung</a:t>
            </a:r>
            <a:br>
              <a:rPr lang="nl-BE" dirty="0"/>
            </a:br>
            <a:r>
              <a:rPr lang="nl-BE" sz="2400" dirty="0"/>
              <a:t>Geräteagnostik – Arbeitet mit jedem Gerät, welches in ein Verzeichnis scannen kann</a:t>
            </a:r>
            <a:endParaRPr lang="en-US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57" y="229458"/>
            <a:ext cx="1561319" cy="1561319"/>
          </a:xfrm>
          <a:prstGeom prst="rect">
            <a:avLst/>
          </a:prstGeom>
        </p:spPr>
      </p:pic>
      <p:pic>
        <p:nvPicPr>
          <p:cNvPr id="7" name="Picture 2" descr="C:\Users\jdmoons\Documents\Icons All 256\vista_general_file_256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68483" y="2757899"/>
            <a:ext cx="668025" cy="668025"/>
          </a:xfrm>
          <a:prstGeom prst="rect">
            <a:avLst/>
          </a:prstGeom>
          <a:noFill/>
        </p:spPr>
      </p:pic>
      <p:grpSp>
        <p:nvGrpSpPr>
          <p:cNvPr id="5" name="Group 4"/>
          <p:cNvGrpSpPr/>
          <p:nvPr/>
        </p:nvGrpSpPr>
        <p:grpSpPr>
          <a:xfrm>
            <a:off x="646884" y="2602756"/>
            <a:ext cx="1077363" cy="2934379"/>
            <a:chOff x="1327044" y="2921868"/>
            <a:chExt cx="648072" cy="1765133"/>
          </a:xfrm>
        </p:grpSpPr>
        <p:pic>
          <p:nvPicPr>
            <p:cNvPr id="8" name="Picture 7" descr="Canon-ScanFront-300.png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27044" y="3462866"/>
              <a:ext cx="648072" cy="648072"/>
            </a:xfrm>
            <a:prstGeom prst="rect">
              <a:avLst/>
            </a:prstGeom>
          </p:spPr>
        </p:pic>
        <p:pic>
          <p:nvPicPr>
            <p:cNvPr id="9" name="Picture 4" descr="C:\Users\jdmoons\Documents\Icons All 256\brilliant_computergadgets_multifunction_printer_256.png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9792" y="4182946"/>
              <a:ext cx="504056" cy="50405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0" name="Picture 9" descr="Fujitsu-Scansnap-S1500.png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052" y="2921868"/>
              <a:ext cx="576064" cy="576064"/>
            </a:xfrm>
            <a:prstGeom prst="rect">
              <a:avLst/>
            </a:prstGeom>
          </p:spPr>
        </p:pic>
      </p:grpSp>
      <p:sp>
        <p:nvSpPr>
          <p:cNvPr id="11" name="Folded Corner 10"/>
          <p:cNvSpPr/>
          <p:nvPr/>
        </p:nvSpPr>
        <p:spPr>
          <a:xfrm>
            <a:off x="1913637" y="4362028"/>
            <a:ext cx="1872642" cy="1588046"/>
          </a:xfrm>
          <a:prstGeom prst="foldedCorner">
            <a:avLst/>
          </a:prstGeom>
          <a:noFill/>
          <a:ln>
            <a:solidFill>
              <a:srgbClr val="FA963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108000" rtlCol="0" anchor="ctr">
            <a:noAutofit/>
          </a:bodyPr>
          <a:lstStyle/>
          <a:p>
            <a:r>
              <a:rPr lang="en-US" sz="1600" dirty="0" err="1">
                <a:solidFill>
                  <a:schemeClr val="bg1"/>
                </a:solidFill>
              </a:rPr>
              <a:t>Geräte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scannen</a:t>
            </a:r>
            <a:r>
              <a:rPr lang="en-US" sz="1600" dirty="0">
                <a:solidFill>
                  <a:schemeClr val="bg1"/>
                </a:solidFill>
              </a:rPr>
              <a:t> ins </a:t>
            </a:r>
            <a:r>
              <a:rPr lang="en-US" sz="1600" dirty="0" err="1">
                <a:solidFill>
                  <a:schemeClr val="bg1"/>
                </a:solidFill>
              </a:rPr>
              <a:t>Unterverzeichnis</a:t>
            </a:r>
            <a:r>
              <a:rPr lang="en-US" sz="1600" dirty="0">
                <a:solidFill>
                  <a:schemeClr val="bg1"/>
                </a:solidFill>
              </a:rPr>
              <a:t> des </a:t>
            </a:r>
            <a:r>
              <a:rPr lang="en-US" sz="1600" dirty="0" err="1">
                <a:solidFill>
                  <a:schemeClr val="bg1"/>
                </a:solidFill>
              </a:rPr>
              <a:t>AutoBites</a:t>
            </a:r>
            <a:r>
              <a:rPr lang="en-US" sz="1600" dirty="0">
                <a:solidFill>
                  <a:schemeClr val="bg1"/>
                </a:solidFill>
              </a:rPr>
              <a:t> Watched Folder . </a:t>
            </a:r>
            <a:r>
              <a:rPr lang="en-US" sz="1600" dirty="0" err="1">
                <a:solidFill>
                  <a:schemeClr val="bg1"/>
                </a:solidFill>
              </a:rPr>
              <a:t>Ein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Verzeichnis</a:t>
            </a:r>
            <a:r>
              <a:rPr lang="en-US" sz="1600" dirty="0">
                <a:solidFill>
                  <a:schemeClr val="bg1"/>
                </a:solidFill>
              </a:rPr>
              <a:t> pro Job</a:t>
            </a:r>
          </a:p>
        </p:txBody>
      </p:sp>
      <p:sp>
        <p:nvSpPr>
          <p:cNvPr id="12" name="Notched Right Arrow 11"/>
          <p:cNvSpPr/>
          <p:nvPr/>
        </p:nvSpPr>
        <p:spPr>
          <a:xfrm>
            <a:off x="2497187" y="3497932"/>
            <a:ext cx="504055" cy="360040"/>
          </a:xfrm>
          <a:prstGeom prst="notchedRightArrow">
            <a:avLst/>
          </a:prstGeom>
          <a:noFill/>
          <a:ln>
            <a:solidFill>
              <a:srgbClr val="FA963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108000" rtlCol="0" anchor="ctr">
            <a:noAutofit/>
          </a:bodyPr>
          <a:lstStyle/>
          <a:p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13" name="Picture 3" descr="C:\Users\jdmoons\AppData\Local\Microsoft\Windows\Temporary Internet Files\Content.IE5\3C5BGR1J\MC900431565[1].pn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3343268" y="2728059"/>
            <a:ext cx="858782" cy="86450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4041808" y="2818796"/>
            <a:ext cx="19831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W:\ AutoBites Watched Folder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401508" y="3230346"/>
            <a:ext cx="10198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\ </a:t>
            </a:r>
            <a:r>
              <a:rPr lang="en-US" sz="1200" b="1" dirty="0" err="1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Rechnungen</a:t>
            </a:r>
            <a:endParaRPr lang="en-US" sz="1200" b="1" dirty="0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16" name="Picture 15" descr="AutoBites Icon 256x256.pn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1251" y="2897466"/>
            <a:ext cx="1172480" cy="117248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Notched Right Arrow 16"/>
          <p:cNvSpPr/>
          <p:nvPr/>
        </p:nvSpPr>
        <p:spPr>
          <a:xfrm>
            <a:off x="5363260" y="3497932"/>
            <a:ext cx="504055" cy="360040"/>
          </a:xfrm>
          <a:prstGeom prst="notchedRightArrow">
            <a:avLst/>
          </a:prstGeom>
          <a:noFill/>
          <a:ln>
            <a:solidFill>
              <a:srgbClr val="FA963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108000" rtlCol="0" anchor="ctr">
            <a:noAutofit/>
          </a:bodyPr>
          <a:lstStyle/>
          <a:p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8" name="Folded Corner 17"/>
          <p:cNvSpPr/>
          <p:nvPr/>
        </p:nvSpPr>
        <p:spPr>
          <a:xfrm>
            <a:off x="5867315" y="4362028"/>
            <a:ext cx="2750552" cy="1876078"/>
          </a:xfrm>
          <a:prstGeom prst="foldedCorner">
            <a:avLst/>
          </a:prstGeom>
          <a:noFill/>
          <a:ln>
            <a:solidFill>
              <a:srgbClr val="FA963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108000" rtlCol="0" anchor="ctr">
            <a:noAutofit/>
          </a:bodyPr>
          <a:lstStyle/>
          <a:p>
            <a:r>
              <a:rPr lang="en-US" sz="1600" dirty="0" err="1">
                <a:solidFill>
                  <a:schemeClr val="bg1"/>
                </a:solidFill>
              </a:rPr>
              <a:t>AutoBites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wechselt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automatisch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zu</a:t>
            </a:r>
            <a:r>
              <a:rPr lang="en-US" sz="1600" dirty="0">
                <a:solidFill>
                  <a:schemeClr val="bg1"/>
                </a:solidFill>
              </a:rPr>
              <a:t> den </a:t>
            </a:r>
            <a:r>
              <a:rPr lang="en-US" sz="1600" dirty="0" err="1">
                <a:solidFill>
                  <a:schemeClr val="bg1"/>
                </a:solidFill>
              </a:rPr>
              <a:t>verschiedenen</a:t>
            </a:r>
            <a:r>
              <a:rPr lang="en-US" sz="1600" dirty="0">
                <a:solidFill>
                  <a:schemeClr val="bg1"/>
                </a:solidFill>
              </a:rPr>
              <a:t> KOFAX Express Jobs pro </a:t>
            </a:r>
            <a:r>
              <a:rPr lang="en-US" sz="1600" dirty="0" err="1">
                <a:solidFill>
                  <a:schemeClr val="bg1"/>
                </a:solidFill>
              </a:rPr>
              <a:t>Unterverzeichnis</a:t>
            </a:r>
            <a:r>
              <a:rPr lang="en-US" sz="1600" dirty="0">
                <a:solidFill>
                  <a:schemeClr val="bg1"/>
                </a:solidFill>
              </a:rPr>
              <a:t> und Import, </a:t>
            </a:r>
            <a:r>
              <a:rPr lang="en-US" sz="1600" dirty="0" err="1">
                <a:solidFill>
                  <a:schemeClr val="bg1"/>
                </a:solidFill>
              </a:rPr>
              <a:t>verarbeitet</a:t>
            </a:r>
            <a:r>
              <a:rPr lang="en-US" sz="1600" dirty="0">
                <a:solidFill>
                  <a:schemeClr val="bg1"/>
                </a:solidFill>
              </a:rPr>
              <a:t> und </a:t>
            </a:r>
            <a:r>
              <a:rPr lang="en-US" sz="1600" dirty="0" err="1">
                <a:solidFill>
                  <a:schemeClr val="bg1"/>
                </a:solidFill>
              </a:rPr>
              <a:t>exportiert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voll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automatisch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408899" y="2747941"/>
            <a:ext cx="22509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C:\ Kofax Express </a:t>
            </a:r>
            <a:r>
              <a:rPr lang="en-US" sz="1200" b="1" dirty="0" err="1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Rechnungs</a:t>
            </a:r>
            <a:r>
              <a:rPr lang="en-US" sz="1200" b="1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 Job</a:t>
            </a:r>
          </a:p>
        </p:txBody>
      </p:sp>
      <p:sp>
        <p:nvSpPr>
          <p:cNvPr id="20" name="Notched Right Arrow 19"/>
          <p:cNvSpPr/>
          <p:nvPr/>
        </p:nvSpPr>
        <p:spPr>
          <a:xfrm>
            <a:off x="7753772" y="3497932"/>
            <a:ext cx="504055" cy="360040"/>
          </a:xfrm>
          <a:prstGeom prst="notchedRightArrow">
            <a:avLst/>
          </a:prstGeom>
          <a:noFill/>
          <a:ln>
            <a:solidFill>
              <a:srgbClr val="FA963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108000" rtlCol="0" anchor="ctr">
            <a:noAutofit/>
          </a:bodyPr>
          <a:lstStyle/>
          <a:p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21" name="Picture 2" descr="C:\Users\jdmoons\Documents\Icons All 256\vista_general_file_256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19332" y="3209900"/>
            <a:ext cx="668025" cy="668025"/>
          </a:xfrm>
          <a:prstGeom prst="rect">
            <a:avLst/>
          </a:prstGeom>
          <a:noFill/>
        </p:spPr>
      </p:pic>
      <p:pic>
        <p:nvPicPr>
          <p:cNvPr id="22" name="Picture 2" descr="C:\Users\jdmoons\Documents\Icons All 256\vista_general_file_256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19332" y="3847996"/>
            <a:ext cx="668025" cy="668025"/>
          </a:xfrm>
          <a:prstGeom prst="rect">
            <a:avLst/>
          </a:prstGeom>
          <a:noFill/>
        </p:spPr>
      </p:pic>
      <p:pic>
        <p:nvPicPr>
          <p:cNvPr id="23" name="Picture 2" descr="C:\Users\jdmoons\Documents\Icons All 256\vista_general_file_256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19332" y="4486091"/>
            <a:ext cx="668025" cy="668025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4453729" y="3869005"/>
            <a:ext cx="8333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\ </a:t>
            </a:r>
            <a:r>
              <a:rPr lang="en-US" sz="1200" b="1" dirty="0" err="1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Vertraege</a:t>
            </a:r>
            <a:endParaRPr lang="en-US" sz="1200" b="1" dirty="0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442381" y="4517077"/>
            <a:ext cx="10711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\ </a:t>
            </a:r>
            <a:r>
              <a:rPr lang="en-US" sz="1200" b="1" dirty="0" err="1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Lieferscheine</a:t>
            </a:r>
            <a:endParaRPr lang="en-US" sz="1200" b="1" dirty="0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26" name="Picture 2" descr="C:\Users\jdmoons\Documents\Icons All 256\vista_general_file_256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68483" y="3405971"/>
            <a:ext cx="668025" cy="668025"/>
          </a:xfrm>
          <a:prstGeom prst="rect">
            <a:avLst/>
          </a:prstGeom>
          <a:noFill/>
        </p:spPr>
      </p:pic>
      <p:sp>
        <p:nvSpPr>
          <p:cNvPr id="27" name="TextBox 26"/>
          <p:cNvSpPr txBox="1"/>
          <p:nvPr/>
        </p:nvSpPr>
        <p:spPr>
          <a:xfrm>
            <a:off x="9408899" y="3396013"/>
            <a:ext cx="20708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C:\ Kofax Express </a:t>
            </a:r>
            <a:r>
              <a:rPr lang="en-US" sz="1200" b="1" dirty="0" err="1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Vertrags</a:t>
            </a:r>
            <a:r>
              <a:rPr lang="en-US" sz="1200" b="1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 Job</a:t>
            </a:r>
          </a:p>
        </p:txBody>
      </p:sp>
      <p:pic>
        <p:nvPicPr>
          <p:cNvPr id="28" name="Picture 2" descr="C:\Users\jdmoons\Documents\Icons All 256\vista_general_file_256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68483" y="4054043"/>
            <a:ext cx="668025" cy="668025"/>
          </a:xfrm>
          <a:prstGeom prst="rect">
            <a:avLst/>
          </a:prstGeom>
          <a:noFill/>
        </p:spPr>
      </p:pic>
      <p:sp>
        <p:nvSpPr>
          <p:cNvPr id="30" name="TextBox 29"/>
          <p:cNvSpPr txBox="1"/>
          <p:nvPr/>
        </p:nvSpPr>
        <p:spPr>
          <a:xfrm>
            <a:off x="9408899" y="4044085"/>
            <a:ext cx="23086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C:\ Kofax Express </a:t>
            </a:r>
            <a:r>
              <a:rPr lang="en-US" sz="1200" b="1" dirty="0" err="1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Lieferschein</a:t>
            </a:r>
            <a:r>
              <a:rPr lang="en-US" sz="1200" b="1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 Job</a:t>
            </a:r>
          </a:p>
        </p:txBody>
      </p:sp>
    </p:spTree>
    <p:extLst>
      <p:ext uri="{BB962C8B-B14F-4D97-AF65-F5344CB8AC3E}">
        <p14:creationId xmlns:p14="http://schemas.microsoft.com/office/powerpoint/2010/main" val="39262937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	    Export Connectoren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55" y="257142"/>
            <a:ext cx="1706199" cy="1262987"/>
          </a:xfrm>
          <a:prstGeom prst="rect">
            <a:avLst/>
          </a:prstGeom>
        </p:spPr>
      </p:pic>
      <p:pic>
        <p:nvPicPr>
          <p:cNvPr id="27" name="Picture 26" descr="Alfresco HiRes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7587" y="1571923"/>
            <a:ext cx="845298" cy="849759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7396511" y="1769080"/>
            <a:ext cx="1483082" cy="523214"/>
          </a:xfrm>
          <a:prstGeom prst="rect">
            <a:avLst/>
          </a:prstGeom>
          <a:noFill/>
        </p:spPr>
        <p:txBody>
          <a:bodyPr wrap="none" lIns="91432" tIns="45717" rIns="91432" bIns="45717" rtlCol="0">
            <a:spAutoFit/>
          </a:bodyPr>
          <a:lstStyle>
            <a:defPPr>
              <a:defRPr lang="en-US"/>
            </a:defPPr>
            <a:lvl1pPr>
              <a:defRPr sz="3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800" dirty="0"/>
              <a:t>Alfresco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396511" y="6002924"/>
            <a:ext cx="3023568" cy="523214"/>
          </a:xfrm>
          <a:prstGeom prst="rect">
            <a:avLst/>
          </a:prstGeom>
          <a:noFill/>
        </p:spPr>
        <p:txBody>
          <a:bodyPr wrap="none" lIns="91432" tIns="45717" rIns="91432" bIns="45717" rtlCol="0">
            <a:spAutoFit/>
          </a:bodyPr>
          <a:lstStyle>
            <a:defPPr>
              <a:defRPr lang="en-US"/>
            </a:defPPr>
            <a:lvl1pPr>
              <a:defRPr sz="3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800" dirty="0"/>
              <a:t>Xerox DocuShare</a:t>
            </a:r>
          </a:p>
        </p:txBody>
      </p:sp>
      <p:pic>
        <p:nvPicPr>
          <p:cNvPr id="32" name="Picture 3" descr="C:\Users\jdmoons\Documents\Icons All 256\supervista_database_microsoft_sql_server_256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8955" y="3717826"/>
            <a:ext cx="936104" cy="936104"/>
          </a:xfrm>
          <a:prstGeom prst="rect">
            <a:avLst/>
          </a:prstGeom>
          <a:noFill/>
        </p:spPr>
      </p:pic>
      <p:sp>
        <p:nvSpPr>
          <p:cNvPr id="33" name="TextBox 32"/>
          <p:cNvSpPr txBox="1"/>
          <p:nvPr/>
        </p:nvSpPr>
        <p:spPr>
          <a:xfrm>
            <a:off x="1561084" y="4069155"/>
            <a:ext cx="1725136" cy="523214"/>
          </a:xfrm>
          <a:prstGeom prst="rect">
            <a:avLst/>
          </a:prstGeom>
          <a:noFill/>
        </p:spPr>
        <p:txBody>
          <a:bodyPr wrap="none" lIns="91432" tIns="45717" rIns="91432" bIns="45717" rtlCol="0">
            <a:spAutoFit/>
          </a:bodyPr>
          <a:lstStyle>
            <a:defPPr>
              <a:defRPr lang="en-US"/>
            </a:defPPr>
            <a:lvl1pPr>
              <a:defRPr sz="3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800" dirty="0"/>
              <a:t>Database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561084" y="1911776"/>
            <a:ext cx="1385299" cy="523214"/>
          </a:xfrm>
          <a:prstGeom prst="rect">
            <a:avLst/>
          </a:prstGeom>
          <a:noFill/>
        </p:spPr>
        <p:txBody>
          <a:bodyPr wrap="none" lIns="91432" tIns="45717" rIns="91432" bIns="45717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Folders</a:t>
            </a:r>
          </a:p>
        </p:txBody>
      </p:sp>
      <p:pic>
        <p:nvPicPr>
          <p:cNvPr id="35" name="Picture 10" descr="C:\Users\jdmoons\Documents\Icons All 256\supervista_mailicons_web_mail_256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8955" y="2637706"/>
            <a:ext cx="930948" cy="9309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6" name="TextBox 35"/>
          <p:cNvSpPr txBox="1"/>
          <p:nvPr/>
        </p:nvSpPr>
        <p:spPr>
          <a:xfrm>
            <a:off x="1561084" y="2983886"/>
            <a:ext cx="1083935" cy="523214"/>
          </a:xfrm>
          <a:prstGeom prst="rect">
            <a:avLst/>
          </a:prstGeom>
          <a:noFill/>
        </p:spPr>
        <p:txBody>
          <a:bodyPr wrap="none" lIns="91432" tIns="45717" rIns="91432" bIns="45717" rtlCol="0">
            <a:spAutoFit/>
          </a:bodyPr>
          <a:lstStyle>
            <a:defPPr>
              <a:defRPr lang="en-US"/>
            </a:defPPr>
            <a:lvl1pPr>
              <a:defRPr sz="3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800" dirty="0"/>
              <a:t>Email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396511" y="3462618"/>
            <a:ext cx="2762278" cy="523214"/>
          </a:xfrm>
          <a:prstGeom prst="rect">
            <a:avLst/>
          </a:prstGeom>
          <a:noFill/>
        </p:spPr>
        <p:txBody>
          <a:bodyPr wrap="none" lIns="91432" tIns="45717" rIns="91432" bIns="45717" rtlCol="0">
            <a:spAutoFit/>
          </a:bodyPr>
          <a:lstStyle>
            <a:defPPr>
              <a:defRPr lang="en-US"/>
            </a:defPPr>
            <a:lvl1pPr>
              <a:defRPr sz="3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800" dirty="0"/>
              <a:t>IBM OnDemand</a:t>
            </a:r>
          </a:p>
        </p:txBody>
      </p:sp>
      <p:pic>
        <p:nvPicPr>
          <p:cNvPr id="38" name="Picture 1" descr="C:\Users\jdmoons\Desktop\Wordpress\CaptureBites\Images\IBM CMOD\IBM_Blue_140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95564" y="3327857"/>
            <a:ext cx="794048" cy="79404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9" name="Picture 38" descr="SAP_256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6628" y="5142712"/>
            <a:ext cx="1161200" cy="57606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0" name="TextBox 39"/>
          <p:cNvSpPr txBox="1"/>
          <p:nvPr/>
        </p:nvSpPr>
        <p:spPr>
          <a:xfrm>
            <a:off x="7396511" y="5156156"/>
            <a:ext cx="1553551" cy="523214"/>
          </a:xfrm>
          <a:prstGeom prst="rect">
            <a:avLst/>
          </a:prstGeom>
          <a:noFill/>
        </p:spPr>
        <p:txBody>
          <a:bodyPr wrap="none" lIns="91432" tIns="45717" rIns="91432" bIns="45717" rtlCol="0">
            <a:spAutoFit/>
          </a:bodyPr>
          <a:lstStyle>
            <a:defPPr>
              <a:defRPr lang="en-US"/>
            </a:defPPr>
            <a:lvl1pPr>
              <a:defRPr sz="3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800" dirty="0"/>
              <a:t>SAP R/3</a:t>
            </a:r>
          </a:p>
        </p:txBody>
      </p:sp>
      <p:pic>
        <p:nvPicPr>
          <p:cNvPr id="41" name="Picture 40" descr="CB_Folder_256.pn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955" y="1701602"/>
            <a:ext cx="794943" cy="794943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564" y="5904342"/>
            <a:ext cx="715685" cy="715685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305" y="4229297"/>
            <a:ext cx="748388" cy="74838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4" name="TextBox 43"/>
          <p:cNvSpPr txBox="1"/>
          <p:nvPr/>
        </p:nvSpPr>
        <p:spPr>
          <a:xfrm>
            <a:off x="7396511" y="4309387"/>
            <a:ext cx="4242107" cy="523214"/>
          </a:xfrm>
          <a:prstGeom prst="rect">
            <a:avLst/>
          </a:prstGeom>
          <a:noFill/>
        </p:spPr>
        <p:txBody>
          <a:bodyPr wrap="none" lIns="91432" tIns="45717" rIns="91432" bIns="45717" rtlCol="0">
            <a:spAutoFit/>
          </a:bodyPr>
          <a:lstStyle>
            <a:defPPr>
              <a:defRPr lang="en-US"/>
            </a:defPPr>
            <a:lvl1pPr>
              <a:defRPr sz="3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nl-BE" sz="2800" dirty="0"/>
              <a:t>OpenText Content Server</a:t>
            </a:r>
            <a:endParaRPr lang="en-US" sz="2800" dirty="0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55" y="5739183"/>
            <a:ext cx="880844" cy="880844"/>
          </a:xfrm>
          <a:prstGeom prst="rect">
            <a:avLst/>
          </a:prstGeom>
          <a:effectLst>
            <a:glow rad="50800">
              <a:schemeClr val="bg1">
                <a:alpha val="73000"/>
              </a:schemeClr>
            </a:glow>
          </a:effectLst>
        </p:spPr>
      </p:pic>
      <p:sp>
        <p:nvSpPr>
          <p:cNvPr id="46" name="TextBox 45"/>
          <p:cNvSpPr txBox="1"/>
          <p:nvPr/>
        </p:nvSpPr>
        <p:spPr>
          <a:xfrm>
            <a:off x="1535136" y="5903070"/>
            <a:ext cx="4562451" cy="523214"/>
          </a:xfrm>
          <a:prstGeom prst="rect">
            <a:avLst/>
          </a:prstGeom>
          <a:noFill/>
        </p:spPr>
        <p:txBody>
          <a:bodyPr wrap="none" lIns="91432" tIns="45717" rIns="91432" bIns="45717" rtlCol="0">
            <a:spAutoFit/>
          </a:bodyPr>
          <a:lstStyle>
            <a:defPPr>
              <a:defRPr lang="en-US"/>
            </a:defPPr>
            <a:lvl1pPr>
              <a:defRPr sz="3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800" dirty="0" err="1"/>
              <a:t>Sharepoint</a:t>
            </a:r>
            <a:r>
              <a:rPr lang="en-US" sz="2800" dirty="0"/>
              <a:t> Server &amp; Online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561083" y="4957024"/>
            <a:ext cx="3280177" cy="523214"/>
          </a:xfrm>
          <a:prstGeom prst="rect">
            <a:avLst/>
          </a:prstGeom>
          <a:noFill/>
        </p:spPr>
        <p:txBody>
          <a:bodyPr wrap="none" lIns="91432" tIns="45717" rIns="91432" bIns="45717" rtlCol="0">
            <a:spAutoFit/>
          </a:bodyPr>
          <a:lstStyle>
            <a:defPPr>
              <a:defRPr lang="en-US"/>
            </a:defPPr>
            <a:lvl1pPr>
              <a:defRPr sz="3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800" dirty="0"/>
              <a:t>FTP, SFTP &amp; FTPS</a:t>
            </a: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55" y="4768096"/>
            <a:ext cx="895777" cy="895777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305" y="2625336"/>
            <a:ext cx="783307" cy="415390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7396511" y="2615849"/>
            <a:ext cx="4605732" cy="523214"/>
          </a:xfrm>
          <a:prstGeom prst="rect">
            <a:avLst/>
          </a:prstGeom>
          <a:noFill/>
        </p:spPr>
        <p:txBody>
          <a:bodyPr wrap="none" lIns="91432" tIns="45717" rIns="91432" bIns="45717" rtlCol="0">
            <a:spAutoFit/>
          </a:bodyPr>
          <a:lstStyle>
            <a:defPPr>
              <a:defRPr lang="en-US"/>
            </a:defPPr>
            <a:lvl1pPr>
              <a:defRPr sz="3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800" dirty="0"/>
              <a:t>Cloud content management</a:t>
            </a:r>
          </a:p>
        </p:txBody>
      </p:sp>
    </p:spTree>
    <p:extLst>
      <p:ext uri="{BB962C8B-B14F-4D97-AF65-F5344CB8AC3E}">
        <p14:creationId xmlns:p14="http://schemas.microsoft.com/office/powerpoint/2010/main" val="16566330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Preismodel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1849" y="1629594"/>
            <a:ext cx="11274369" cy="4792633"/>
          </a:xfrm>
        </p:spPr>
        <p:txBody>
          <a:bodyPr>
            <a:normAutofit fontScale="92500" lnSpcReduction="10000"/>
          </a:bodyPr>
          <a:lstStyle/>
          <a:p>
            <a:r>
              <a:rPr lang="nl-BE" dirty="0"/>
              <a:t>Gleiches System wie Kofax Express:</a:t>
            </a:r>
          </a:p>
          <a:p>
            <a:pPr lvl="1"/>
            <a:r>
              <a:rPr lang="nl-BE" sz="3200" dirty="0"/>
              <a:t>Desktop, Workgroup, Workstation, LVP, MVP, HVP, SHVP</a:t>
            </a:r>
          </a:p>
          <a:p>
            <a:pPr lvl="1"/>
            <a:r>
              <a:rPr lang="nl-BE" sz="3200" dirty="0"/>
              <a:t>+20% Software Maintenance im ersten Jahr</a:t>
            </a:r>
          </a:p>
          <a:p>
            <a:pPr lvl="1"/>
            <a:r>
              <a:rPr lang="nl-BE" sz="3200" dirty="0"/>
              <a:t>Unbegrenzte Seitenzahl</a:t>
            </a:r>
          </a:p>
          <a:p>
            <a:pPr lvl="1"/>
            <a:r>
              <a:rPr lang="nl-BE" sz="3200" dirty="0"/>
              <a:t>Lizenz läuft niemals aus</a:t>
            </a:r>
          </a:p>
          <a:p>
            <a:pPr lvl="1"/>
            <a:r>
              <a:rPr lang="nl-BE" sz="3200" dirty="0"/>
              <a:t>AutoBites / FolderScan Importgeschwindigkeit wechselt in Abhängigkeit Lizenzlevel: Desktop = 30ipm, Workgroup &amp; Worstation = 60ipm, LVP = 90ipm, MVP = 120 ipm, HVP = 150 ipm, SHVP unlimited ipm (Abhängig von PC’s Geschwindigkeit)</a:t>
            </a:r>
          </a:p>
        </p:txBody>
      </p:sp>
    </p:spTree>
    <p:extLst>
      <p:ext uri="{BB962C8B-B14F-4D97-AF65-F5344CB8AC3E}">
        <p14:creationId xmlns:p14="http://schemas.microsoft.com/office/powerpoint/2010/main" val="42788755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850" y="261442"/>
            <a:ext cx="11274369" cy="1080120"/>
          </a:xfrm>
        </p:spPr>
        <p:txBody>
          <a:bodyPr/>
          <a:lstStyle/>
          <a:p>
            <a:r>
              <a:rPr lang="nl-BE" dirty="0"/>
              <a:t>www.capturebites.com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509"/>
          <a:stretch/>
        </p:blipFill>
        <p:spPr>
          <a:xfrm>
            <a:off x="768995" y="1917626"/>
            <a:ext cx="8180224" cy="432048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1763" y="621482"/>
            <a:ext cx="3990023" cy="503873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500848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Special Produkte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6907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				       Multi-Export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55" y="257142"/>
            <a:ext cx="1706199" cy="126298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049" y="313911"/>
            <a:ext cx="1706199" cy="126298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843" y="313911"/>
            <a:ext cx="1706199" cy="12629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1203" y="1989634"/>
            <a:ext cx="6854807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1603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	     Digital </a:t>
            </a:r>
            <a:r>
              <a:rPr lang="nl-BE" dirty="0" err="1"/>
              <a:t>Imprinter</a:t>
            </a:r>
            <a:endParaRPr lang="en-US" dirty="0"/>
          </a:p>
        </p:txBody>
      </p:sp>
      <p:pic>
        <p:nvPicPr>
          <p:cNvPr id="47" name="Picture 46" descr="Document Before Digital Imprinting 644x2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4939" y="1845618"/>
            <a:ext cx="5529560" cy="2103637"/>
          </a:xfrm>
          <a:prstGeom prst="rect">
            <a:avLst/>
          </a:prstGeom>
        </p:spPr>
      </p:pic>
      <p:pic>
        <p:nvPicPr>
          <p:cNvPr id="48" name="Picture 47" descr="Document After Digital Imprinting 644x27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05499" y="4077866"/>
            <a:ext cx="6048672" cy="2545326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63" y="171151"/>
            <a:ext cx="1512168" cy="1476726"/>
          </a:xfrm>
          <a:prstGeom prst="rect">
            <a:avLst/>
          </a:prstGeom>
        </p:spPr>
      </p:pic>
      <p:sp>
        <p:nvSpPr>
          <p:cNvPr id="51" name="Bent Arrow 50"/>
          <p:cNvSpPr/>
          <p:nvPr/>
        </p:nvSpPr>
        <p:spPr>
          <a:xfrm flipV="1">
            <a:off x="3217267" y="4051564"/>
            <a:ext cx="1872208" cy="1445916"/>
          </a:xfrm>
          <a:prstGeom prst="bentArrow">
            <a:avLst>
              <a:gd name="adj1" fmla="val 30854"/>
              <a:gd name="adj2" fmla="val 33904"/>
              <a:gd name="adj3" fmla="val 39531"/>
              <a:gd name="adj4" fmla="val 4375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801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VRS </a:t>
            </a:r>
            <a:r>
              <a:rPr lang="en-US" dirty="0" err="1"/>
              <a:t>Bild</a:t>
            </a:r>
            <a:r>
              <a:rPr lang="en-US" dirty="0"/>
              <a:t> </a:t>
            </a:r>
            <a:r>
              <a:rPr lang="en-US" dirty="0" err="1"/>
              <a:t>Analyse</a:t>
            </a:r>
            <a:r>
              <a:rPr lang="en-US" dirty="0"/>
              <a:t> und </a:t>
            </a:r>
            <a:r>
              <a:rPr lang="en-US" dirty="0" err="1"/>
              <a:t>Verbesserung</a:t>
            </a:r>
            <a:endParaRPr lang="en-US" dirty="0"/>
          </a:p>
        </p:txBody>
      </p:sp>
      <p:pic>
        <p:nvPicPr>
          <p:cNvPr id="1026" name="Picture 2" descr="C:\Users\jdmoons\Desktop\Capturebites\Presentations\Network Scanners\Images\Skewed Car Tit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502141" y="1881937"/>
            <a:ext cx="3240927" cy="37325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7" name="Picture 3" descr="C:\Users\jdmoons\Desktop\Capturebites\Presentations\Network Scanners\Images\Car Title after V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51275" y="2142745"/>
            <a:ext cx="3674904" cy="34007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3" name="Group 35"/>
          <p:cNvGrpSpPr/>
          <p:nvPr/>
        </p:nvGrpSpPr>
        <p:grpSpPr>
          <a:xfrm>
            <a:off x="2875272" y="4403695"/>
            <a:ext cx="3507317" cy="1360053"/>
            <a:chOff x="2431926" y="4578052"/>
            <a:chExt cx="3505943" cy="1472736"/>
          </a:xfrm>
        </p:grpSpPr>
        <p:sp>
          <p:nvSpPr>
            <p:cNvPr id="13" name="Oval 12"/>
            <p:cNvSpPr/>
            <p:nvPr/>
          </p:nvSpPr>
          <p:spPr>
            <a:xfrm>
              <a:off x="2431926" y="4578052"/>
              <a:ext cx="1224136" cy="1224136"/>
            </a:xfrm>
            <a:prstGeom prst="ellipse">
              <a:avLst/>
            </a:prstGeom>
            <a:blipFill>
              <a:blip r:embed="rId4" cstate="print"/>
              <a:stretch>
                <a:fillRect/>
              </a:stretch>
            </a:blipFill>
            <a:ln w="101600"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3224015" y="5586163"/>
              <a:ext cx="2713854" cy="464625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FA954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800" b="1" dirty="0">
                  <a:solidFill>
                    <a:schemeClr val="tx1"/>
                  </a:solidFill>
                </a:rPr>
                <a:t>4</a:t>
              </a:r>
              <a:r>
                <a:rPr lang="en-US" sz="1800" dirty="0">
                  <a:solidFill>
                    <a:schemeClr val="tx1"/>
                  </a:solidFill>
                </a:rPr>
                <a:t>     Text </a:t>
              </a:r>
              <a:r>
                <a:rPr lang="en-US" sz="1800" dirty="0" err="1">
                  <a:solidFill>
                    <a:schemeClr val="tx1"/>
                  </a:solidFill>
                </a:rPr>
                <a:t>Verbesserung</a:t>
              </a:r>
              <a:endParaRPr lang="en-US" sz="1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" name="Group 34"/>
          <p:cNvGrpSpPr/>
          <p:nvPr/>
        </p:nvGrpSpPr>
        <p:grpSpPr>
          <a:xfrm>
            <a:off x="1434548" y="5135178"/>
            <a:ext cx="3313666" cy="1462968"/>
            <a:chOff x="631726" y="5370140"/>
            <a:chExt cx="3312368" cy="1584176"/>
          </a:xfrm>
        </p:grpSpPr>
        <p:sp>
          <p:nvSpPr>
            <p:cNvPr id="15" name="Oval 14"/>
            <p:cNvSpPr/>
            <p:nvPr/>
          </p:nvSpPr>
          <p:spPr>
            <a:xfrm rot="16200000">
              <a:off x="631726" y="5370140"/>
              <a:ext cx="1296145" cy="1296145"/>
            </a:xfrm>
            <a:prstGeom prst="ellipse">
              <a:avLst/>
            </a:prstGeom>
            <a:blipFill>
              <a:blip r:embed="rId5" cstate="print"/>
              <a:stretch>
                <a:fillRect/>
              </a:stretch>
            </a:blipFill>
            <a:ln w="101600"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1351806" y="6306244"/>
              <a:ext cx="2592288" cy="648072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FA954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447765" indent="-362022"/>
              <a:r>
                <a:rPr lang="en-US" sz="1800" b="1" dirty="0">
                  <a:solidFill>
                    <a:schemeClr val="tx1"/>
                  </a:solidFill>
                </a:rPr>
                <a:t>3 </a:t>
              </a:r>
              <a:r>
                <a:rPr lang="en-US" sz="1800" dirty="0">
                  <a:solidFill>
                    <a:schemeClr val="tx1"/>
                  </a:solidFill>
                </a:rPr>
                <a:t> 	Rand </a:t>
              </a:r>
              <a:r>
                <a:rPr lang="en-US" sz="1800" dirty="0" err="1">
                  <a:solidFill>
                    <a:schemeClr val="tx1"/>
                  </a:solidFill>
                </a:rPr>
                <a:t>Entfernung</a:t>
              </a:r>
              <a:r>
                <a:rPr lang="en-US" sz="1800" dirty="0">
                  <a:solidFill>
                    <a:schemeClr val="tx1"/>
                  </a:solidFill>
                </a:rPr>
                <a:t> &amp; </a:t>
              </a:r>
              <a:r>
                <a:rPr lang="en-US" sz="1800" dirty="0" err="1">
                  <a:solidFill>
                    <a:schemeClr val="tx1"/>
                  </a:solidFill>
                </a:rPr>
                <a:t>Zuschnitt</a:t>
              </a:r>
              <a:endParaRPr lang="en-US" sz="1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" name="Group 36"/>
          <p:cNvGrpSpPr/>
          <p:nvPr/>
        </p:nvGrpSpPr>
        <p:grpSpPr>
          <a:xfrm>
            <a:off x="2371019" y="3273219"/>
            <a:ext cx="3643341" cy="1063976"/>
            <a:chOff x="1927870" y="3353916"/>
            <a:chExt cx="3641915" cy="1152128"/>
          </a:xfrm>
        </p:grpSpPr>
        <p:sp>
          <p:nvSpPr>
            <p:cNvPr id="16" name="Oval 15"/>
            <p:cNvSpPr/>
            <p:nvPr/>
          </p:nvSpPr>
          <p:spPr>
            <a:xfrm>
              <a:off x="1927870" y="3353916"/>
              <a:ext cx="1152128" cy="1152128"/>
            </a:xfrm>
            <a:prstGeom prst="ellipse">
              <a:avLst/>
            </a:prstGeom>
            <a:blipFill>
              <a:blip r:embed="rId6" cstate="print"/>
              <a:stretch>
                <a:fillRect/>
              </a:stretch>
            </a:blipFill>
            <a:ln w="101600"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2575942" y="3425925"/>
              <a:ext cx="2993843" cy="428333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FA954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800" b="1" dirty="0">
                  <a:solidFill>
                    <a:schemeClr val="tx1"/>
                  </a:solidFill>
                </a:rPr>
                <a:t>5   </a:t>
              </a:r>
              <a:r>
                <a:rPr lang="en-US" sz="1800" dirty="0">
                  <a:solidFill>
                    <a:schemeClr val="tx1"/>
                  </a:solidFill>
                </a:rPr>
                <a:t> </a:t>
              </a:r>
              <a:r>
                <a:rPr lang="en-US" sz="1800" dirty="0" err="1">
                  <a:solidFill>
                    <a:schemeClr val="tx1"/>
                  </a:solidFill>
                </a:rPr>
                <a:t>Hintergrund</a:t>
              </a:r>
              <a:r>
                <a:rPr lang="en-US" sz="1800" dirty="0">
                  <a:solidFill>
                    <a:schemeClr val="tx1"/>
                  </a:solidFill>
                </a:rPr>
                <a:t> </a:t>
              </a:r>
              <a:r>
                <a:rPr lang="en-US" sz="1800" dirty="0" err="1">
                  <a:solidFill>
                    <a:schemeClr val="tx1"/>
                  </a:solidFill>
                </a:rPr>
                <a:t>entfernen</a:t>
              </a:r>
              <a:endParaRPr lang="en-US" sz="1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Group 32"/>
          <p:cNvGrpSpPr/>
          <p:nvPr/>
        </p:nvGrpSpPr>
        <p:grpSpPr>
          <a:xfrm>
            <a:off x="1002331" y="1477761"/>
            <a:ext cx="2017014" cy="1157697"/>
            <a:chOff x="630669" y="1625725"/>
            <a:chExt cx="2016225" cy="1253614"/>
          </a:xfrm>
        </p:grpSpPr>
        <p:sp>
          <p:nvSpPr>
            <p:cNvPr id="6" name="Rounded Rectangle 5"/>
            <p:cNvSpPr/>
            <p:nvPr/>
          </p:nvSpPr>
          <p:spPr>
            <a:xfrm>
              <a:off x="630669" y="1625725"/>
              <a:ext cx="2016225" cy="358233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FA954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800" b="1" dirty="0">
                  <a:solidFill>
                    <a:schemeClr val="tx1"/>
                  </a:solidFill>
                </a:rPr>
                <a:t>1</a:t>
              </a:r>
              <a:r>
                <a:rPr lang="en-US" sz="1800" dirty="0">
                  <a:solidFill>
                    <a:schemeClr val="tx1"/>
                  </a:solidFill>
                </a:rPr>
                <a:t>    Auto-Rotation</a:t>
              </a:r>
            </a:p>
          </p:txBody>
        </p:sp>
        <p:sp>
          <p:nvSpPr>
            <p:cNvPr id="32" name="Bent Arrow 31"/>
            <p:cNvSpPr/>
            <p:nvPr/>
          </p:nvSpPr>
          <p:spPr>
            <a:xfrm>
              <a:off x="630669" y="2057772"/>
              <a:ext cx="824408" cy="821567"/>
            </a:xfrm>
            <a:prstGeom prst="bentArrow">
              <a:avLst>
                <a:gd name="adj1" fmla="val 12938"/>
                <a:gd name="adj2" fmla="val 12361"/>
                <a:gd name="adj3" fmla="val 25000"/>
                <a:gd name="adj4" fmla="val 29309"/>
              </a:avLst>
            </a:prstGeom>
            <a:solidFill>
              <a:schemeClr val="bg1"/>
            </a:solidFill>
            <a:ln w="19050">
              <a:solidFill>
                <a:srgbClr val="FA954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800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Group 37"/>
          <p:cNvGrpSpPr/>
          <p:nvPr/>
        </p:nvGrpSpPr>
        <p:grpSpPr>
          <a:xfrm>
            <a:off x="3667670" y="1677255"/>
            <a:ext cx="3169594" cy="1063976"/>
            <a:chOff x="3224014" y="1625724"/>
            <a:chExt cx="3168352" cy="1152128"/>
          </a:xfrm>
        </p:grpSpPr>
        <p:sp>
          <p:nvSpPr>
            <p:cNvPr id="10" name="Oval 9"/>
            <p:cNvSpPr/>
            <p:nvPr/>
          </p:nvSpPr>
          <p:spPr>
            <a:xfrm rot="4666951" flipH="1">
              <a:off x="3224014" y="1625724"/>
              <a:ext cx="1152128" cy="1152128"/>
            </a:xfrm>
            <a:prstGeom prst="ellipse">
              <a:avLst/>
            </a:prstGeom>
            <a:blipFill>
              <a:blip r:embed="rId7" cstate="print"/>
              <a:stretch>
                <a:fillRect/>
              </a:stretch>
            </a:blipFill>
            <a:ln w="101600"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3872086" y="1625724"/>
              <a:ext cx="2520280" cy="360040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FA954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800" b="1" dirty="0">
                  <a:solidFill>
                    <a:schemeClr val="tx1"/>
                  </a:solidFill>
                </a:rPr>
                <a:t>6    </a:t>
              </a:r>
              <a:r>
                <a:rPr lang="en-US" sz="1800" dirty="0">
                  <a:solidFill>
                    <a:schemeClr val="tx1"/>
                  </a:solidFill>
                </a:rPr>
                <a:t> </a:t>
              </a:r>
              <a:r>
                <a:rPr lang="en-US" sz="1800" dirty="0" err="1">
                  <a:solidFill>
                    <a:schemeClr val="tx1"/>
                  </a:solidFill>
                </a:rPr>
                <a:t>Lochung</a:t>
              </a:r>
              <a:r>
                <a:rPr lang="en-US" sz="1800" dirty="0">
                  <a:solidFill>
                    <a:schemeClr val="tx1"/>
                  </a:solidFill>
                </a:rPr>
                <a:t> </a:t>
              </a:r>
              <a:r>
                <a:rPr lang="en-US" sz="1800" dirty="0" err="1">
                  <a:solidFill>
                    <a:schemeClr val="tx1"/>
                  </a:solidFill>
                </a:rPr>
                <a:t>entfernen</a:t>
              </a:r>
              <a:endParaRPr lang="en-US" sz="1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8" name="Group 29"/>
          <p:cNvGrpSpPr/>
          <p:nvPr/>
        </p:nvGrpSpPr>
        <p:grpSpPr>
          <a:xfrm>
            <a:off x="696986" y="2209243"/>
            <a:ext cx="2970684" cy="2955032"/>
            <a:chOff x="254493" y="2201788"/>
            <a:chExt cx="2969523" cy="3199860"/>
          </a:xfrm>
        </p:grpSpPr>
        <p:grpSp>
          <p:nvGrpSpPr>
            <p:cNvPr id="20" name="Group 28"/>
            <p:cNvGrpSpPr/>
            <p:nvPr/>
          </p:nvGrpSpPr>
          <p:grpSpPr>
            <a:xfrm>
              <a:off x="847751" y="2201788"/>
              <a:ext cx="432048" cy="3199860"/>
              <a:chOff x="847751" y="2201788"/>
              <a:chExt cx="432048" cy="3199860"/>
            </a:xfrm>
          </p:grpSpPr>
          <p:cxnSp>
            <p:nvCxnSpPr>
              <p:cNvPr id="19" name="Straight Connector 18"/>
              <p:cNvCxnSpPr/>
              <p:nvPr/>
            </p:nvCxnSpPr>
            <p:spPr>
              <a:xfrm rot="5400000" flipH="1" flipV="1">
                <a:off x="-447654" y="3835061"/>
                <a:ext cx="3122529" cy="0"/>
              </a:xfrm>
              <a:prstGeom prst="line">
                <a:avLst/>
              </a:prstGeom>
              <a:ln w="28575">
                <a:solidFill>
                  <a:schemeClr val="accent6"/>
                </a:solidFill>
                <a:prstDash val="dash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30000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rot="16200000" flipV="1">
                <a:off x="-677796" y="3801717"/>
                <a:ext cx="3199860" cy="1"/>
              </a:xfrm>
              <a:prstGeom prst="line">
                <a:avLst/>
              </a:prstGeom>
              <a:ln w="28575">
                <a:solidFill>
                  <a:schemeClr val="accent6"/>
                </a:solidFill>
                <a:prstDash val="dash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Arc 30"/>
              <p:cNvSpPr/>
              <p:nvPr/>
            </p:nvSpPr>
            <p:spPr>
              <a:xfrm rot="5843866">
                <a:off x="955763" y="5014524"/>
                <a:ext cx="216024" cy="432048"/>
              </a:xfrm>
              <a:prstGeom prst="arc">
                <a:avLst>
                  <a:gd name="adj1" fmla="val 17026917"/>
                  <a:gd name="adj2" fmla="val 3113241"/>
                </a:avLst>
              </a:prstGeom>
              <a:ln w="28575">
                <a:solidFill>
                  <a:schemeClr val="accent6"/>
                </a:solidFill>
                <a:prstDash val="solid"/>
                <a:headEnd type="none" w="med" len="med"/>
                <a:tailEnd type="arrow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Rounded Rectangle 6"/>
            <p:cNvSpPr/>
            <p:nvPr/>
          </p:nvSpPr>
          <p:spPr>
            <a:xfrm>
              <a:off x="254493" y="4650060"/>
              <a:ext cx="2969523" cy="360040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FA954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800" b="1" dirty="0">
                  <a:solidFill>
                    <a:schemeClr val="tx1"/>
                  </a:solidFill>
                </a:rPr>
                <a:t>2</a:t>
              </a:r>
              <a:r>
                <a:rPr lang="en-US" sz="1800" dirty="0">
                  <a:solidFill>
                    <a:schemeClr val="tx1"/>
                  </a:solidFill>
                </a:rPr>
                <a:t>    </a:t>
              </a:r>
              <a:r>
                <a:rPr lang="en-US" sz="1800" dirty="0" err="1">
                  <a:solidFill>
                    <a:schemeClr val="tx1"/>
                  </a:solidFill>
                </a:rPr>
                <a:t>Entzerren</a:t>
              </a:r>
              <a:r>
                <a:rPr lang="en-US" sz="1800" dirty="0">
                  <a:solidFill>
                    <a:schemeClr val="tx1"/>
                  </a:solidFill>
                </a:rPr>
                <a:t> / </a:t>
              </a:r>
              <a:r>
                <a:rPr lang="en-US" sz="1800" dirty="0" err="1">
                  <a:solidFill>
                    <a:schemeClr val="tx1"/>
                  </a:solidFill>
                </a:rPr>
                <a:t>Ausrichten</a:t>
              </a:r>
              <a:endParaRPr lang="en-US" sz="1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736110" y="5878066"/>
            <a:ext cx="3745853" cy="719848"/>
            <a:chOff x="6262032" y="5873837"/>
            <a:chExt cx="3745853" cy="719848"/>
          </a:xfrm>
        </p:grpSpPr>
        <p:grpSp>
          <p:nvGrpSpPr>
            <p:cNvPr id="21" name="Group 33"/>
            <p:cNvGrpSpPr/>
            <p:nvPr/>
          </p:nvGrpSpPr>
          <p:grpSpPr>
            <a:xfrm>
              <a:off x="6262032" y="5873837"/>
              <a:ext cx="3745853" cy="719848"/>
              <a:chOff x="5744294" y="6386022"/>
              <a:chExt cx="3744387" cy="779488"/>
            </a:xfrm>
          </p:grpSpPr>
          <p:sp>
            <p:nvSpPr>
              <p:cNvPr id="40" name="Rounded Rectangle 39"/>
              <p:cNvSpPr/>
              <p:nvPr/>
            </p:nvSpPr>
            <p:spPr>
              <a:xfrm>
                <a:off x="7506264" y="6398006"/>
                <a:ext cx="1982417" cy="719043"/>
              </a:xfrm>
              <a:prstGeom prst="roundRect">
                <a:avLst/>
              </a:prstGeom>
              <a:solidFill>
                <a:schemeClr val="bg1"/>
              </a:solidFill>
              <a:ln w="57150">
                <a:solidFill>
                  <a:srgbClr val="FA9546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800" b="1" dirty="0">
                    <a:solidFill>
                      <a:schemeClr val="tx1"/>
                    </a:solidFill>
                  </a:rPr>
                  <a:t>7    </a:t>
                </a:r>
                <a:r>
                  <a:rPr lang="en-US" sz="1800" dirty="0" err="1">
                    <a:solidFill>
                      <a:schemeClr val="tx1"/>
                    </a:solidFill>
                  </a:rPr>
                  <a:t>Leere</a:t>
                </a:r>
                <a:r>
                  <a:rPr lang="en-US" sz="1800" dirty="0">
                    <a:solidFill>
                      <a:schemeClr val="tx1"/>
                    </a:solidFill>
                  </a:rPr>
                  <a:t> Seiten</a:t>
                </a:r>
                <a:br>
                  <a:rPr lang="en-US" sz="1800" dirty="0">
                    <a:solidFill>
                      <a:schemeClr val="tx1"/>
                    </a:solidFill>
                  </a:rPr>
                </a:br>
                <a:r>
                  <a:rPr lang="en-US" sz="1800" dirty="0" err="1">
                    <a:solidFill>
                      <a:schemeClr val="tx1"/>
                    </a:solidFill>
                  </a:rPr>
                  <a:t>Löschung</a:t>
                </a:r>
                <a:endParaRPr lang="en-US" sz="1800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5744294" y="6386022"/>
                <a:ext cx="1655886" cy="7794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35" name="Cross 34"/>
            <p:cNvSpPr/>
            <p:nvPr/>
          </p:nvSpPr>
          <p:spPr>
            <a:xfrm rot="2700000">
              <a:off x="7303246" y="6003739"/>
              <a:ext cx="426536" cy="462056"/>
            </a:xfrm>
            <a:prstGeom prst="plus">
              <a:avLst>
                <a:gd name="adj" fmla="val 41147"/>
              </a:avLst>
            </a:prstGeom>
            <a:solidFill>
              <a:srgbClr val="FF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Right Arrow 32"/>
          <p:cNvSpPr/>
          <p:nvPr/>
        </p:nvSpPr>
        <p:spPr>
          <a:xfrm flipV="1">
            <a:off x="6097587" y="3295587"/>
            <a:ext cx="1378283" cy="856949"/>
          </a:xfrm>
          <a:prstGeom prst="rightArrow">
            <a:avLst>
              <a:gd name="adj1" fmla="val 47219"/>
              <a:gd name="adj2" fmla="val 500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859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Booklet</a:t>
            </a:r>
            <a:r>
              <a:rPr lang="nl-BE" dirty="0"/>
              <a:t> Splitter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03" y="2319047"/>
            <a:ext cx="2084798" cy="148430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233" y="4257675"/>
            <a:ext cx="8525994" cy="144016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250" y="2205658"/>
            <a:ext cx="8623689" cy="1408988"/>
          </a:xfrm>
          <a:prstGeom prst="rect">
            <a:avLst/>
          </a:prstGeom>
        </p:spPr>
      </p:pic>
      <p:sp>
        <p:nvSpPr>
          <p:cNvPr id="20" name="Right Arrow 19"/>
          <p:cNvSpPr/>
          <p:nvPr/>
        </p:nvSpPr>
        <p:spPr>
          <a:xfrm flipV="1">
            <a:off x="1053593" y="4725937"/>
            <a:ext cx="1872208" cy="856949"/>
          </a:xfrm>
          <a:prstGeom prst="rightArrow">
            <a:avLst>
              <a:gd name="adj1" fmla="val 47219"/>
              <a:gd name="adj2" fmla="val 500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3069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Folded</a:t>
            </a:r>
            <a:r>
              <a:rPr lang="nl-BE" dirty="0"/>
              <a:t> Form Splitter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47" y="1269554"/>
            <a:ext cx="3964912" cy="32342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371" y="4725938"/>
            <a:ext cx="7849477" cy="1728192"/>
          </a:xfrm>
          <a:prstGeom prst="rect">
            <a:avLst/>
          </a:prstGeom>
        </p:spPr>
      </p:pic>
      <p:sp>
        <p:nvSpPr>
          <p:cNvPr id="16" name="Right Arrow 15"/>
          <p:cNvSpPr/>
          <p:nvPr/>
        </p:nvSpPr>
        <p:spPr>
          <a:xfrm flipV="1">
            <a:off x="1561083" y="5229994"/>
            <a:ext cx="1872208" cy="856949"/>
          </a:xfrm>
          <a:prstGeom prst="rightArrow">
            <a:avLst>
              <a:gd name="adj1" fmla="val 47219"/>
              <a:gd name="adj2" fmla="val 500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8781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Print - </a:t>
            </a:r>
            <a:r>
              <a:rPr lang="nl-BE" dirty="0" err="1"/>
              <a:t>Exportieren</a:t>
            </a:r>
            <a:r>
              <a:rPr lang="nl-BE" dirty="0"/>
              <a:t> </a:t>
            </a:r>
            <a:r>
              <a:rPr lang="nl-BE" dirty="0" err="1"/>
              <a:t>nach</a:t>
            </a:r>
            <a:r>
              <a:rPr lang="nl-BE" dirty="0"/>
              <a:t> </a:t>
            </a:r>
            <a:r>
              <a:rPr lang="nl-BE" dirty="0" err="1"/>
              <a:t>ihrem</a:t>
            </a:r>
            <a:r>
              <a:rPr lang="nl-BE" dirty="0"/>
              <a:t> </a:t>
            </a:r>
            <a:r>
              <a:rPr lang="nl-BE" dirty="0" err="1"/>
              <a:t>Drucker</a:t>
            </a:r>
            <a:endParaRPr lang="en-US" dirty="0"/>
          </a:p>
        </p:txBody>
      </p:sp>
      <p:sp>
        <p:nvSpPr>
          <p:cNvPr id="16" name="Right Arrow 15"/>
          <p:cNvSpPr/>
          <p:nvPr/>
        </p:nvSpPr>
        <p:spPr>
          <a:xfrm flipV="1">
            <a:off x="4406993" y="3469048"/>
            <a:ext cx="1258546" cy="576064"/>
          </a:xfrm>
          <a:prstGeom prst="rightArrow">
            <a:avLst>
              <a:gd name="adj1" fmla="val 47219"/>
              <a:gd name="adj2" fmla="val 500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987" y="1845618"/>
            <a:ext cx="2645734" cy="18722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8446" y="1989634"/>
            <a:ext cx="2727970" cy="38683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0214" y="1989634"/>
            <a:ext cx="2741989" cy="386838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809" y="3818234"/>
            <a:ext cx="3362404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7190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Bar Code Generator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995" y="1845618"/>
            <a:ext cx="4318113" cy="46148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1603" y="1845618"/>
            <a:ext cx="4425876" cy="18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5625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511850" y="405458"/>
            <a:ext cx="11274369" cy="1296144"/>
          </a:xfrm>
        </p:spPr>
        <p:txBody>
          <a:bodyPr/>
          <a:lstStyle/>
          <a:p>
            <a:r>
              <a:rPr lang="nl-BE" dirty="0"/>
              <a:t>		Macro</a:t>
            </a:r>
            <a:br>
              <a:rPr lang="nl-BE" dirty="0"/>
            </a:br>
            <a:r>
              <a:rPr lang="nl-BE" dirty="0"/>
              <a:t>		</a:t>
            </a:r>
            <a:r>
              <a:rPr lang="de-DE" sz="3200" dirty="0"/>
              <a:t>Ausführen Routines vor oder nach dem Export</a:t>
            </a:r>
            <a:endParaRPr lang="en-US" sz="3600" dirty="0"/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979" y="2997746"/>
            <a:ext cx="7134846" cy="2931465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79" y="261442"/>
            <a:ext cx="1493296" cy="1493296"/>
          </a:xfrm>
          <a:prstGeom prst="rect">
            <a:avLst/>
          </a:prstGeom>
        </p:spPr>
      </p:pic>
      <p:sp>
        <p:nvSpPr>
          <p:cNvPr id="5" name="Content Placeholder 1"/>
          <p:cNvSpPr txBox="1">
            <a:spLocks/>
          </p:cNvSpPr>
          <p:nvPr/>
        </p:nvSpPr>
        <p:spPr>
          <a:xfrm>
            <a:off x="8473850" y="1990299"/>
            <a:ext cx="3111567" cy="4431928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82321" indent="-282321" algn="l" defTabSz="1048391" rtl="0" eaLnBrk="1" latinLnBrk="0" hangingPunct="1">
              <a:spcBef>
                <a:spcPct val="20000"/>
              </a:spcBef>
              <a:buClr>
                <a:schemeClr val="bg1"/>
              </a:buClr>
              <a:buSzPct val="120000"/>
              <a:buFont typeface="Arial" pitchFamily="34" charset="0"/>
              <a:buChar char="•"/>
              <a:defRPr sz="30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67150" indent="-233587" algn="l" defTabSz="1048391" rtl="0" eaLnBrk="1" latinLnBrk="0" hangingPunct="1">
              <a:spcBef>
                <a:spcPct val="20000"/>
              </a:spcBef>
              <a:buClr>
                <a:schemeClr val="bg1"/>
              </a:buClr>
              <a:buSzPct val="70000"/>
              <a:buFont typeface="Courier New" pitchFamily="49" charset="0"/>
              <a:buChar char="o"/>
              <a:defRPr sz="25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310488" indent="-262097" algn="l" defTabSz="1048391" rtl="0" eaLnBrk="1" latinLnBrk="0" hangingPunct="1">
              <a:spcBef>
                <a:spcPct val="20000"/>
              </a:spcBef>
              <a:buClr>
                <a:schemeClr val="bg1"/>
              </a:buClr>
              <a:buSzPct val="130000"/>
              <a:buFont typeface="Arial" pitchFamily="34" charset="0"/>
              <a:buChar char="•"/>
              <a:defRPr sz="21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834684" indent="-262097" algn="l" defTabSz="1048391" rtl="0" eaLnBrk="1" latinLnBrk="0" hangingPunct="1">
              <a:spcBef>
                <a:spcPct val="20000"/>
              </a:spcBef>
              <a:buClr>
                <a:schemeClr val="bg1"/>
              </a:buClr>
              <a:buSzPct val="70000"/>
              <a:buFont typeface="Courier New" pitchFamily="49" charset="0"/>
              <a:buChar char="o"/>
              <a:defRPr sz="19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358879" indent="-262097" algn="l" defTabSz="1048391" rtl="0" eaLnBrk="1" latinLnBrk="0" hangingPunct="1">
              <a:spcBef>
                <a:spcPct val="20000"/>
              </a:spcBef>
              <a:buClr>
                <a:schemeClr val="bg1"/>
              </a:buClr>
              <a:buSzPct val="130000"/>
              <a:buFont typeface="Arial" pitchFamily="34" charset="0"/>
              <a:buChar char="•"/>
              <a:defRPr sz="19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883075" indent="-262097" algn="l" defTabSz="10483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07273" indent="-262097" algn="l" defTabSz="10483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31468" indent="-262097" algn="l" defTabSz="10483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55663" indent="-262097" algn="l" defTabSz="10483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Zip Dateien und Ordner</a:t>
            </a:r>
          </a:p>
          <a:p>
            <a:r>
              <a:rPr lang="de-DE" dirty="0"/>
              <a:t>Zeichen PDF-Dateien</a:t>
            </a:r>
          </a:p>
          <a:p>
            <a:r>
              <a:rPr lang="de-DE" dirty="0"/>
              <a:t>Kopieren, Verschieben und Löschen von Dateien und Ordnern</a:t>
            </a:r>
          </a:p>
          <a:p>
            <a:r>
              <a:rPr lang="de-DE" dirty="0"/>
              <a:t>Ausführen von eigenen Programme</a:t>
            </a:r>
          </a:p>
        </p:txBody>
      </p:sp>
    </p:spTree>
    <p:extLst>
      <p:ext uri="{BB962C8B-B14F-4D97-AF65-F5344CB8AC3E}">
        <p14:creationId xmlns:p14="http://schemas.microsoft.com/office/powerpoint/2010/main" val="13945306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1163" y="261442"/>
            <a:ext cx="9505056" cy="1296144"/>
          </a:xfrm>
        </p:spPr>
        <p:txBody>
          <a:bodyPr/>
          <a:lstStyle/>
          <a:p>
            <a:r>
              <a:rPr lang="nl-BE" sz="4000" dirty="0"/>
              <a:t>Commander</a:t>
            </a:r>
            <a:br>
              <a:rPr lang="nl-BE" sz="4000" dirty="0"/>
            </a:br>
            <a:r>
              <a:rPr lang="de-DE" sz="3200" dirty="0"/>
              <a:t>Integrieren Sie Kofax Express in Ihrer Software</a:t>
            </a:r>
            <a:endParaRPr lang="en-US" sz="4000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 cstate="print"/>
          <a:srcRect l="739" t="620" r="1558" b="2701"/>
          <a:stretch/>
        </p:blipFill>
        <p:spPr bwMode="auto">
          <a:xfrm>
            <a:off x="4801443" y="1845617"/>
            <a:ext cx="6383631" cy="470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ounded Rectangle 10">
            <a:hlinkClick r:id="rId3" action="ppaction://program" highlightClick="1"/>
          </p:cNvPr>
          <p:cNvSpPr/>
          <p:nvPr/>
        </p:nvSpPr>
        <p:spPr>
          <a:xfrm>
            <a:off x="9378425" y="2093172"/>
            <a:ext cx="1728192" cy="184494"/>
          </a:xfrm>
          <a:prstGeom prst="roundRect">
            <a:avLst/>
          </a:prstGeom>
          <a:solidFill>
            <a:srgbClr val="027AC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/>
            <a:r>
              <a:rPr lang="en-US" sz="1000" b="1" dirty="0">
                <a:solidFill>
                  <a:schemeClr val="bg1"/>
                </a:solidFill>
              </a:rPr>
              <a:t>Scan Supporting Documents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987" y="1845618"/>
            <a:ext cx="3566111" cy="46805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33" y="63873"/>
            <a:ext cx="1565722" cy="1565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8481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281163" y="405458"/>
            <a:ext cx="9914012" cy="1296144"/>
          </a:xfrm>
        </p:spPr>
        <p:txBody>
          <a:bodyPr/>
          <a:lstStyle/>
          <a:p>
            <a:r>
              <a:rPr lang="nl-BE" dirty="0"/>
              <a:t>Create Installer Tool</a:t>
            </a:r>
            <a:br>
              <a:rPr lang="nl-BE" dirty="0"/>
            </a:br>
            <a:r>
              <a:rPr lang="de-DE" sz="2800" dirty="0"/>
              <a:t>Machen Sie Ihren eigenen Installer um vorkonfigurierte Jobs, Profile, Testbilder, Datenbanken, usw. zu installieren</a:t>
            </a:r>
            <a:endParaRPr lang="en-US" sz="3600" dirty="0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79" y="261442"/>
            <a:ext cx="1493296" cy="1493296"/>
          </a:xfrm>
          <a:prstGeom prst="rect">
            <a:avLst/>
          </a:prstGeom>
        </p:spPr>
      </p:pic>
      <p:pic>
        <p:nvPicPr>
          <p:cNvPr id="1026" name="Picture 2" descr="http://capturebites.com/wp-content/uploads/2015/03/Create_Installer_Tool_Buil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55" y="2485263"/>
            <a:ext cx="5616624" cy="1460323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capturebites.com/wp-content/uploads/2015/03/Create_Installer_Tool_Download_Micro_Site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" t="13101" r="56819" b="5771"/>
          <a:stretch/>
        </p:blipFill>
        <p:spPr bwMode="auto">
          <a:xfrm>
            <a:off x="4190112" y="3210070"/>
            <a:ext cx="2676238" cy="337334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capturebites.com/wp-content/uploads/2015/03/Create_Installer_Tool_Final_Install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8424" y="3210070"/>
            <a:ext cx="4802514" cy="338807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80621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073251" y="477466"/>
            <a:ext cx="6048672" cy="5903068"/>
            <a:chOff x="3145259" y="621482"/>
            <a:chExt cx="6048672" cy="590306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5259" y="621482"/>
              <a:ext cx="5395278" cy="5903068"/>
            </a:xfrm>
            <a:prstGeom prst="rect">
              <a:avLst/>
            </a:prstGeom>
          </p:spPr>
        </p:pic>
        <p:pic>
          <p:nvPicPr>
            <p:cNvPr id="3" name="Picture 2" descr="Kofax Express_256x256.pn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61483" y="2461105"/>
              <a:ext cx="4032448" cy="40324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39895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Automatische Dokumentenseparation</a:t>
            </a:r>
            <a:endParaRPr lang="en-IE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1398"/>
          <a:stretch>
            <a:fillRect/>
          </a:stretch>
        </p:blipFill>
        <p:spPr bwMode="auto">
          <a:xfrm>
            <a:off x="5496630" y="2061642"/>
            <a:ext cx="6289590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03" y="1917626"/>
            <a:ext cx="4056112" cy="405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54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Barcode-Indexierung</a:t>
            </a:r>
            <a:endParaRPr lang="en-I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355" y="1557586"/>
            <a:ext cx="4416152" cy="4416152"/>
          </a:xfrm>
          <a:prstGeom prst="rect">
            <a:avLst/>
          </a:prstGeom>
          <a:effectLst>
            <a:glow rad="381000">
              <a:schemeClr val="bg1">
                <a:alpha val="50000"/>
              </a:schemeClr>
            </a:glow>
            <a:softEdge rad="0"/>
          </a:effectLst>
        </p:spPr>
      </p:pic>
      <p:pic>
        <p:nvPicPr>
          <p:cNvPr id="4" name="Picture 3" descr="Bar Code Choice Lis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3851" y="573088"/>
            <a:ext cx="1593850" cy="5715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2505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Datenbankabfrage</a:t>
            </a:r>
            <a:endParaRPr lang="en-US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 t="22730"/>
          <a:stretch>
            <a:fillRect/>
          </a:stretch>
        </p:blipFill>
        <p:spPr bwMode="auto">
          <a:xfrm>
            <a:off x="624979" y="1628750"/>
            <a:ext cx="4100399" cy="8043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rapezoid 13"/>
          <p:cNvSpPr/>
          <p:nvPr/>
        </p:nvSpPr>
        <p:spPr>
          <a:xfrm rot="10800000">
            <a:off x="3135605" y="1988068"/>
            <a:ext cx="1584796" cy="837654"/>
          </a:xfrm>
          <a:prstGeom prst="trapezoid">
            <a:avLst>
              <a:gd name="adj" fmla="val 53613"/>
            </a:avLst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  <a:alpha val="83000"/>
                </a:srgbClr>
              </a:gs>
              <a:gs pos="100000">
                <a:srgbClr val="FF0000">
                  <a:tint val="23500"/>
                  <a:satMod val="160000"/>
                  <a:alpha val="71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ame 15"/>
          <p:cNvSpPr/>
          <p:nvPr/>
        </p:nvSpPr>
        <p:spPr>
          <a:xfrm>
            <a:off x="2881497" y="2825722"/>
            <a:ext cx="2161086" cy="332493"/>
          </a:xfrm>
          <a:prstGeom prst="fram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>
                <a:solidFill>
                  <a:schemeClr val="bg1"/>
                </a:solidFill>
              </a:rPr>
              <a:t>SCBE000995_01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793797" y="2618970"/>
            <a:ext cx="803611" cy="2616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Service</a:t>
            </a:r>
            <a:r>
              <a:rPr lang="en-US" sz="1100" dirty="0"/>
              <a:t> </a:t>
            </a:r>
            <a:r>
              <a:rPr lang="en-US" sz="1100" dirty="0" err="1">
                <a:solidFill>
                  <a:schemeClr val="bg1"/>
                </a:solidFill>
              </a:rPr>
              <a:t>Nr</a:t>
            </a:r>
            <a:r>
              <a:rPr lang="en-US" sz="1100" dirty="0">
                <a:solidFill>
                  <a:schemeClr val="bg1"/>
                </a:solidFill>
              </a:rPr>
              <a:t>.</a:t>
            </a:r>
          </a:p>
        </p:txBody>
      </p:sp>
      <p:grpSp>
        <p:nvGrpSpPr>
          <p:cNvPr id="5" name="Group 37"/>
          <p:cNvGrpSpPr/>
          <p:nvPr/>
        </p:nvGrpSpPr>
        <p:grpSpPr>
          <a:xfrm>
            <a:off x="4725378" y="3448444"/>
            <a:ext cx="1872942" cy="1240730"/>
            <a:chOff x="4448150" y="3524734"/>
            <a:chExt cx="1872208" cy="1343526"/>
          </a:xfrm>
        </p:grpSpPr>
        <p:pic>
          <p:nvPicPr>
            <p:cNvPr id="8" name="Picture 4" descr="C:\Documents and Settings\SWilcox\Desktop\0 Project - BRAND\ALL_ICONS\Database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7952" y="3565447"/>
              <a:ext cx="1302406" cy="130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2" descr="C:\Documents and Settings\SWilcox\Desktop\0 Project - BRAND\ALL_ICONS\Search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8150" y="3524734"/>
              <a:ext cx="1302406" cy="130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" name="TextBox 20"/>
          <p:cNvSpPr txBox="1"/>
          <p:nvPr/>
        </p:nvSpPr>
        <p:spPr>
          <a:xfrm>
            <a:off x="4797413" y="4844913"/>
            <a:ext cx="3964470" cy="81712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en-US" dirty="0" err="1">
                <a:solidFill>
                  <a:schemeClr val="bg1"/>
                </a:solidFill>
              </a:rPr>
              <a:t>Suchen</a:t>
            </a:r>
            <a:r>
              <a:rPr lang="en-US" dirty="0">
                <a:solidFill>
                  <a:schemeClr val="bg1"/>
                </a:solidFill>
              </a:rPr>
              <a:t> von </a:t>
            </a:r>
            <a:r>
              <a:rPr lang="en-US" dirty="0" err="1">
                <a:solidFill>
                  <a:schemeClr val="bg1"/>
                </a:solidFill>
              </a:rPr>
              <a:t>relevanten</a:t>
            </a:r>
            <a:r>
              <a:rPr lang="en-US" dirty="0">
                <a:solidFill>
                  <a:schemeClr val="bg1"/>
                </a:solidFill>
              </a:rPr>
              <a:t> Information in der </a:t>
            </a:r>
            <a:r>
              <a:rPr lang="en-US" dirty="0" err="1">
                <a:solidFill>
                  <a:schemeClr val="bg1"/>
                </a:solidFill>
              </a:rPr>
              <a:t>Datenbank</a:t>
            </a:r>
            <a:r>
              <a:rPr lang="en-US" dirty="0">
                <a:solidFill>
                  <a:schemeClr val="bg1"/>
                </a:solidFill>
              </a:rPr>
              <a:t>…</a:t>
            </a:r>
          </a:p>
        </p:txBody>
      </p:sp>
      <p:sp>
        <p:nvSpPr>
          <p:cNvPr id="22" name="Bent Arrow 21"/>
          <p:cNvSpPr/>
          <p:nvPr/>
        </p:nvSpPr>
        <p:spPr>
          <a:xfrm flipV="1">
            <a:off x="3797294" y="3256691"/>
            <a:ext cx="1104615" cy="1092451"/>
          </a:xfrm>
          <a:prstGeom prst="bent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err="1">
              <a:solidFill>
                <a:schemeClr val="tx1"/>
              </a:solidFill>
            </a:endParaRPr>
          </a:p>
        </p:txBody>
      </p:sp>
      <p:sp>
        <p:nvSpPr>
          <p:cNvPr id="19" name="Right Arrow 18"/>
          <p:cNvSpPr/>
          <p:nvPr/>
        </p:nvSpPr>
        <p:spPr>
          <a:xfrm flipV="1">
            <a:off x="6526283" y="3855177"/>
            <a:ext cx="2235600" cy="504083"/>
          </a:xfrm>
          <a:prstGeom prst="right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err="1">
              <a:solidFill>
                <a:schemeClr val="tx1"/>
              </a:solidFill>
            </a:endParaRPr>
          </a:p>
        </p:txBody>
      </p:sp>
      <p:sp>
        <p:nvSpPr>
          <p:cNvPr id="24" name="Frame 23"/>
          <p:cNvSpPr/>
          <p:nvPr/>
        </p:nvSpPr>
        <p:spPr>
          <a:xfrm>
            <a:off x="9121077" y="3921677"/>
            <a:ext cx="2161086" cy="332493"/>
          </a:xfrm>
          <a:prstGeom prst="fram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/>
                </a:solidFill>
              </a:rPr>
              <a:t>SCBE000995_01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026120" y="3707667"/>
            <a:ext cx="803611" cy="2616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Service </a:t>
            </a:r>
            <a:r>
              <a:rPr lang="en-US" sz="1100" dirty="0" err="1">
                <a:solidFill>
                  <a:schemeClr val="bg1"/>
                </a:solidFill>
              </a:rPr>
              <a:t>Nr</a:t>
            </a:r>
            <a:r>
              <a:rPr lang="en-US" sz="11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7" name="Frame 26"/>
          <p:cNvSpPr/>
          <p:nvPr/>
        </p:nvSpPr>
        <p:spPr>
          <a:xfrm>
            <a:off x="9121077" y="4453665"/>
            <a:ext cx="2161086" cy="332493"/>
          </a:xfrm>
          <a:prstGeom prst="fram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/>
                </a:solidFill>
              </a:rPr>
              <a:t>CB Bank Inc.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026120" y="4239655"/>
            <a:ext cx="5501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Kunde</a:t>
            </a:r>
          </a:p>
        </p:txBody>
      </p:sp>
      <p:sp>
        <p:nvSpPr>
          <p:cNvPr id="30" name="Frame 29"/>
          <p:cNvSpPr/>
          <p:nvPr/>
        </p:nvSpPr>
        <p:spPr>
          <a:xfrm>
            <a:off x="9121077" y="4985653"/>
            <a:ext cx="2161086" cy="332493"/>
          </a:xfrm>
          <a:prstGeom prst="fram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/>
                </a:solidFill>
              </a:rPr>
              <a:t>Brussel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026120" y="4771643"/>
            <a:ext cx="48282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>
                <a:solidFill>
                  <a:schemeClr val="bg1"/>
                </a:solidFill>
              </a:rPr>
              <a:t>Stadt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33" name="Frame 32"/>
          <p:cNvSpPr/>
          <p:nvPr/>
        </p:nvSpPr>
        <p:spPr>
          <a:xfrm>
            <a:off x="9121077" y="5517642"/>
            <a:ext cx="2161086" cy="332493"/>
          </a:xfrm>
          <a:prstGeom prst="fram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err="1">
                <a:solidFill>
                  <a:schemeClr val="bg1"/>
                </a:solidFill>
              </a:rPr>
              <a:t>Netzwerk</a:t>
            </a:r>
            <a:r>
              <a:rPr lang="en-US" dirty="0">
                <a:solidFill>
                  <a:schemeClr val="bg1"/>
                </a:solidFill>
              </a:rPr>
              <a:t> Scanner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9026120" y="5303632"/>
            <a:ext cx="7633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>
                <a:solidFill>
                  <a:schemeClr val="bg1"/>
                </a:solidFill>
              </a:rPr>
              <a:t>Gerätetyp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36" name="Frame 35"/>
          <p:cNvSpPr/>
          <p:nvPr/>
        </p:nvSpPr>
        <p:spPr>
          <a:xfrm>
            <a:off x="9121077" y="6049630"/>
            <a:ext cx="2161086" cy="332493"/>
          </a:xfrm>
          <a:prstGeom prst="fram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>
                <a:solidFill>
                  <a:schemeClr val="bg1"/>
                </a:solidFill>
              </a:rPr>
              <a:t>SF300P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9026120" y="5835620"/>
            <a:ext cx="587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Modell</a:t>
            </a:r>
          </a:p>
        </p:txBody>
      </p:sp>
    </p:spTree>
    <p:extLst>
      <p:ext uri="{BB962C8B-B14F-4D97-AF65-F5344CB8AC3E}">
        <p14:creationId xmlns:p14="http://schemas.microsoft.com/office/powerpoint/2010/main" val="1543698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Zonale OCR, ICR &amp; BC Erkennung</a:t>
            </a:r>
            <a:endParaRPr lang="en-I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418" y="1773610"/>
            <a:ext cx="11089232" cy="453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4353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Super Kompression</a:t>
            </a:r>
            <a:br>
              <a:rPr lang="nl-BE" dirty="0"/>
            </a:br>
            <a:r>
              <a:rPr lang="nl-BE" dirty="0"/>
              <a:t>Farbe in der Größe von S&amp;W</a:t>
            </a:r>
            <a:endParaRPr lang="en-IE" dirty="0"/>
          </a:p>
        </p:txBody>
      </p:sp>
      <p:sp>
        <p:nvSpPr>
          <p:cNvPr id="37" name="Content Placeholder 36"/>
          <p:cNvSpPr>
            <a:spLocks noGrp="1"/>
          </p:cNvSpPr>
          <p:nvPr>
            <p:ph idx="1"/>
          </p:nvPr>
        </p:nvSpPr>
        <p:spPr>
          <a:xfrm>
            <a:off x="593660" y="5014162"/>
            <a:ext cx="11073568" cy="1655992"/>
          </a:xfrm>
        </p:spPr>
        <p:txBody>
          <a:bodyPr/>
          <a:lstStyle/>
          <a:p>
            <a:r>
              <a:rPr lang="nl-BE" dirty="0"/>
              <a:t>Optimiert für Farbdokumente</a:t>
            </a:r>
          </a:p>
          <a:p>
            <a:r>
              <a:rPr lang="nl-BE" dirty="0"/>
              <a:t>Standart für PDF oder PDF/A</a:t>
            </a:r>
            <a:endParaRPr lang="en-IE" dirty="0"/>
          </a:p>
        </p:txBody>
      </p:sp>
      <p:grpSp>
        <p:nvGrpSpPr>
          <p:cNvPr id="38" name="Group 37"/>
          <p:cNvGrpSpPr/>
          <p:nvPr/>
        </p:nvGrpSpPr>
        <p:grpSpPr>
          <a:xfrm>
            <a:off x="624978" y="1845668"/>
            <a:ext cx="11079293" cy="3024286"/>
            <a:chOff x="624978" y="1845668"/>
            <a:chExt cx="11079293" cy="3024286"/>
          </a:xfrm>
        </p:grpSpPr>
        <p:pic>
          <p:nvPicPr>
            <p:cNvPr id="31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b="47761"/>
            <a:stretch>
              <a:fillRect/>
            </a:stretch>
          </p:blipFill>
          <p:spPr bwMode="auto">
            <a:xfrm>
              <a:off x="624978" y="1845668"/>
              <a:ext cx="11079293" cy="302428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5" name="Oval 34"/>
            <p:cNvSpPr/>
            <p:nvPr/>
          </p:nvSpPr>
          <p:spPr>
            <a:xfrm>
              <a:off x="2785219" y="2997746"/>
              <a:ext cx="1152128" cy="648072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IE" sz="1800" b="1">
                <a:solidFill>
                  <a:schemeClr val="tx1"/>
                </a:solidFill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8401843" y="2997746"/>
              <a:ext cx="1152128" cy="648072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IE" sz="1800" b="1">
                <a:solidFill>
                  <a:schemeClr val="tx1"/>
                </a:solidFill>
              </a:endParaRPr>
            </a:p>
          </p:txBody>
        </p:sp>
      </p:grpSp>
      <p:pic>
        <p:nvPicPr>
          <p:cNvPr id="39" name="Picture 2" descr="C:\Documents and Settings\jd.moons\Desktop\Express\Images\Icons\New Express Icons\Large Icons\better_looking_image_25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74051" y="234221"/>
            <a:ext cx="1363504" cy="136350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298181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Durchsuchbares PDF und PDF/A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Suche nach Text mit dem Standart PDF Reader</a:t>
            </a:r>
            <a:endParaRPr lang="en-IE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b="33336"/>
          <a:stretch>
            <a:fillRect/>
          </a:stretch>
        </p:blipFill>
        <p:spPr bwMode="auto">
          <a:xfrm>
            <a:off x="706487" y="3284984"/>
            <a:ext cx="7200800" cy="309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5" descr="C:\Users\jdmoons\Desktop\ScreenShot.png"/>
          <p:cNvPicPr>
            <a:picLocks noChangeAspect="1" noChangeArrowheads="1"/>
          </p:cNvPicPr>
          <p:nvPr/>
        </p:nvPicPr>
        <p:blipFill>
          <a:blip r:embed="rId3" cstate="print"/>
          <a:srcRect b="20357"/>
          <a:stretch>
            <a:fillRect/>
          </a:stretch>
        </p:blipFill>
        <p:spPr bwMode="auto">
          <a:xfrm>
            <a:off x="9337947" y="3284984"/>
            <a:ext cx="1790700" cy="309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Oval 5"/>
          <p:cNvSpPr/>
          <p:nvPr/>
        </p:nvSpPr>
        <p:spPr>
          <a:xfrm>
            <a:off x="1993131" y="3397598"/>
            <a:ext cx="1152128" cy="648072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IE" sz="18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8276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783</Words>
  <Application>Microsoft Office PowerPoint</Application>
  <PresentationFormat>Custom</PresentationFormat>
  <Paragraphs>168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Arial</vt:lpstr>
      <vt:lpstr>Arial Narrow</vt:lpstr>
      <vt:lpstr>Calibri</vt:lpstr>
      <vt:lpstr>Courier New</vt:lpstr>
      <vt:lpstr>Gill Sans MT</vt:lpstr>
      <vt:lpstr>Office Theme</vt:lpstr>
      <vt:lpstr>Kofax Express und CaptureBites</vt:lpstr>
      <vt:lpstr>Was ist Kofax Express?</vt:lpstr>
      <vt:lpstr>VRS Bild Analyse und Verbesserung</vt:lpstr>
      <vt:lpstr>Automatische Dokumentenseparation</vt:lpstr>
      <vt:lpstr>Barcode-Indexierung</vt:lpstr>
      <vt:lpstr>Datenbankabfrage</vt:lpstr>
      <vt:lpstr>Zonale OCR, ICR &amp; BC Erkennung</vt:lpstr>
      <vt:lpstr>Super Kompression Farbe in der Größe von S&amp;W</vt:lpstr>
      <vt:lpstr>Durchsuchbares PDF und PDF/A</vt:lpstr>
      <vt:lpstr>Scan, QC, Index und Export an unterschiedlichen Stationen</vt:lpstr>
      <vt:lpstr>PowerPoint Presentation</vt:lpstr>
      <vt:lpstr>CaptureBites erweitert Kofax Express</vt:lpstr>
      <vt:lpstr>      MetaTool Funktionen</vt:lpstr>
      <vt:lpstr>Beispiel zur intelligenten Datenextraktion</vt:lpstr>
      <vt:lpstr>Erweiterte Validierung Nur wenn die Daten falsch sind</vt:lpstr>
      <vt:lpstr>Exportieren von ungültigen Dokumenten zu einem anderen Ziel</vt:lpstr>
      <vt:lpstr>Intelligente Dokumenten Separation</vt:lpstr>
      <vt:lpstr>Säubern, löschen, zuschnei-den und anonymisieren</vt:lpstr>
      <vt:lpstr>Ausschnitt und Export von Bildern in mehrere Segmente</vt:lpstr>
      <vt:lpstr>Unterschriften &amp; OMR Detection</vt:lpstr>
      <vt:lpstr>AutoBites automatisiert Kofax Express - Blindverarbeitung</vt:lpstr>
      <vt:lpstr>Unbeaufsichtigtes Kofax Express mit AutoBites</vt:lpstr>
      <vt:lpstr>Auto Job Umschaltung Geräteagnostik – Arbeitet mit jedem Gerät, welches in ein Verzeichnis scannen kann</vt:lpstr>
      <vt:lpstr>     Export Connectoren</vt:lpstr>
      <vt:lpstr>Preismodel</vt:lpstr>
      <vt:lpstr>www.capturebites.com</vt:lpstr>
      <vt:lpstr>Special Produkte</vt:lpstr>
      <vt:lpstr>           Multi-Export</vt:lpstr>
      <vt:lpstr>      Digital Imprinter</vt:lpstr>
      <vt:lpstr>Booklet Splitter</vt:lpstr>
      <vt:lpstr>Folded Form Splitter</vt:lpstr>
      <vt:lpstr>Print - Exportieren nach ihrem Drucker</vt:lpstr>
      <vt:lpstr>Bar Code Generator</vt:lpstr>
      <vt:lpstr>  Macro   Ausführen Routines vor oder nach dem Export</vt:lpstr>
      <vt:lpstr>Commander Integrieren Sie Kofax Express in Ihrer Software</vt:lpstr>
      <vt:lpstr>Create Installer Tool Machen Sie Ihren eigenen Installer um vorkonfigurierte Jobs, Profile, Testbilder, Datenbanken, usw. zu installieren</vt:lpstr>
      <vt:lpstr>PowerPoint Presentation</vt:lpstr>
    </vt:vector>
  </TitlesOfParts>
  <Company>CaptureBites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CaptureBites</dc:title>
  <dc:subject>Introduction to CaptureBites</dc:subject>
  <dc:creator>JD Moons</dc:creator>
  <cp:lastModifiedBy>JD Moons</cp:lastModifiedBy>
  <cp:revision>582</cp:revision>
  <dcterms:created xsi:type="dcterms:W3CDTF">2011-09-17T07:48:36Z</dcterms:created>
  <dcterms:modified xsi:type="dcterms:W3CDTF">2017-04-11T09:28:37Z</dcterms:modified>
  <cp:category>Product Marketing</cp:category>
</cp:coreProperties>
</file>