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99" r:id="rId2"/>
    <p:sldId id="436" r:id="rId3"/>
    <p:sldId id="437" r:id="rId4"/>
    <p:sldId id="438" r:id="rId5"/>
    <p:sldId id="439" r:id="rId6"/>
    <p:sldId id="441" r:id="rId7"/>
    <p:sldId id="442" r:id="rId8"/>
    <p:sldId id="440" r:id="rId9"/>
    <p:sldId id="443" r:id="rId10"/>
    <p:sldId id="473" r:id="rId11"/>
    <p:sldId id="435" r:id="rId12"/>
    <p:sldId id="400" r:id="rId13"/>
    <p:sldId id="408" r:id="rId14"/>
    <p:sldId id="448" r:id="rId15"/>
    <p:sldId id="449" r:id="rId16"/>
    <p:sldId id="450" r:id="rId17"/>
    <p:sldId id="445" r:id="rId18"/>
    <p:sldId id="446" r:id="rId19"/>
    <p:sldId id="447" r:id="rId20"/>
    <p:sldId id="451" r:id="rId21"/>
    <p:sldId id="458" r:id="rId22"/>
    <p:sldId id="452" r:id="rId23"/>
    <p:sldId id="453" r:id="rId24"/>
    <p:sldId id="454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56" r:id="rId37"/>
    <p:sldId id="471" r:id="rId38"/>
    <p:sldId id="472" r:id="rId39"/>
    <p:sldId id="457" r:id="rId40"/>
  </p:sldIdLst>
  <p:sldSz cx="12195175" cy="6859588"/>
  <p:notesSz cx="6400800" cy="8686800"/>
  <p:defaultTextStyle>
    <a:defPPr>
      <a:defRPr lang="en-US"/>
    </a:defPPr>
    <a:lvl1pPr marL="0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1pPr>
    <a:lvl2pPr marL="523985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2pPr>
    <a:lvl3pPr marL="1047972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3pPr>
    <a:lvl4pPr marL="1571958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4pPr>
    <a:lvl5pPr marL="2095943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5pPr>
    <a:lvl6pPr marL="2619930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6pPr>
    <a:lvl7pPr marL="3143917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7pPr>
    <a:lvl8pPr marL="3667902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8pPr>
    <a:lvl9pPr marL="4191889" algn="l" defTabSz="1047972" rtl="0" eaLnBrk="1" latinLnBrk="0" hangingPunct="1">
      <a:defRPr sz="1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AC2"/>
    <a:srgbClr val="FA9546"/>
    <a:srgbClr val="FA9632"/>
    <a:srgbClr val="F8F8F8"/>
    <a:srgbClr val="FCFCFC"/>
    <a:srgbClr val="FAFAFA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9" autoAdjust="0"/>
    <p:restoredTop sz="94660"/>
  </p:normalViewPr>
  <p:slideViewPr>
    <p:cSldViewPr>
      <p:cViewPr varScale="1">
        <p:scale>
          <a:sx n="168" d="100"/>
          <a:sy n="168" d="100"/>
        </p:scale>
        <p:origin x="1812" y="138"/>
      </p:cViewPr>
      <p:guideLst>
        <p:guide orient="horz" pos="2161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45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D6634A3A-A718-434F-80AE-B88A0E3693E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0" tIns="43105" rIns="86210" bIns="4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B852FE10-C36B-4C9A-BEF5-7D185A18B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1pPr>
    <a:lvl2pPr marL="523985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2pPr>
    <a:lvl3pPr marL="1047972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3pPr>
    <a:lvl4pPr marL="1571958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4pPr>
    <a:lvl5pPr marL="2095943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5pPr>
    <a:lvl6pPr marL="2619930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6pPr>
    <a:lvl7pPr marL="3143917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7pPr>
    <a:lvl8pPr marL="3667902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8pPr>
    <a:lvl9pPr marL="4191889" algn="l" defTabSz="1047972" rtl="0" eaLnBrk="1" latinLnBrk="0" hangingPunct="1">
      <a:defRPr sz="13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9" y="1227946"/>
            <a:ext cx="10365899" cy="14703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17404" tIns="58702" rIns="117404" bIns="58702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400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639" y="5158755"/>
            <a:ext cx="8536623" cy="4813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17404" tIns="58702" rIns="138666" bIns="58702" numCol="1" anchor="t" anchorCtr="0" compatLnSpc="1">
            <a:prstTxWarp prst="textNoShape">
              <a:avLst/>
            </a:prstTxWarp>
          </a:bodyPr>
          <a:lstStyle>
            <a:lvl1pPr marL="322046" indent="-322046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092"/>
              </a:spcAft>
              <a:buClr>
                <a:srgbClr val="156BA5"/>
              </a:buClr>
              <a:buSzPct val="130000"/>
              <a:buFont typeface="Arial" charset="0"/>
              <a:buNone/>
              <a:defRPr lang="en-US" sz="2000" b="0" i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52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2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0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5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1" y="612920"/>
            <a:ext cx="7317105" cy="4115753"/>
          </a:xfrm>
        </p:spPr>
        <p:txBody>
          <a:bodyPr/>
          <a:lstStyle>
            <a:lvl1pPr marL="0" indent="0">
              <a:buNone/>
              <a:defRPr sz="3700"/>
            </a:lvl1pPr>
            <a:lvl2pPr marL="524195" indent="0">
              <a:buNone/>
              <a:defRPr sz="3200"/>
            </a:lvl2pPr>
            <a:lvl3pPr marL="1048391" indent="0">
              <a:buNone/>
              <a:defRPr sz="2800"/>
            </a:lvl3pPr>
            <a:lvl4pPr marL="1572587" indent="0">
              <a:buNone/>
              <a:defRPr sz="2200"/>
            </a:lvl4pPr>
            <a:lvl5pPr marL="2096782" indent="0">
              <a:buNone/>
              <a:defRPr sz="2200"/>
            </a:lvl5pPr>
            <a:lvl6pPr marL="2620978" indent="0">
              <a:buNone/>
              <a:defRPr sz="2200"/>
            </a:lvl6pPr>
            <a:lvl7pPr marL="3145175" indent="0">
              <a:buNone/>
              <a:defRPr sz="2200"/>
            </a:lvl7pPr>
            <a:lvl8pPr marL="3669370" indent="0">
              <a:buNone/>
              <a:defRPr sz="2200"/>
            </a:lvl8pPr>
            <a:lvl9pPr marL="419356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1" y="5368583"/>
            <a:ext cx="7317105" cy="805047"/>
          </a:xfrm>
        </p:spPr>
        <p:txBody>
          <a:bodyPr/>
          <a:lstStyle>
            <a:lvl1pPr marL="0" indent="0">
              <a:buNone/>
              <a:defRPr sz="1600"/>
            </a:lvl1pPr>
            <a:lvl2pPr marL="524195" indent="0">
              <a:buNone/>
              <a:defRPr sz="1400"/>
            </a:lvl2pPr>
            <a:lvl3pPr marL="1048391" indent="0">
              <a:buNone/>
              <a:defRPr sz="1200"/>
            </a:lvl3pPr>
            <a:lvl4pPr marL="1572587" indent="0">
              <a:buNone/>
              <a:defRPr sz="1100"/>
            </a:lvl4pPr>
            <a:lvl5pPr marL="2096782" indent="0">
              <a:buNone/>
              <a:defRPr sz="1100"/>
            </a:lvl5pPr>
            <a:lvl6pPr marL="2620978" indent="0">
              <a:buNone/>
              <a:defRPr sz="1100"/>
            </a:lvl6pPr>
            <a:lvl7pPr marL="3145175" indent="0">
              <a:buNone/>
              <a:defRPr sz="1100"/>
            </a:lvl7pPr>
            <a:lvl8pPr marL="3669370" indent="0">
              <a:buNone/>
              <a:defRPr sz="1100"/>
            </a:lvl8pPr>
            <a:lvl9pPr marL="41935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0716" y="636857"/>
            <a:ext cx="1054702" cy="585186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62" y="636859"/>
            <a:ext cx="9211655" cy="58518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aptureBites Logo White 256x23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10647412" y="76731"/>
            <a:ext cx="988120" cy="14413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61950" indent="-361950">
              <a:defRPr sz="4000"/>
            </a:lvl1pPr>
            <a:lvl2pPr marL="627063" indent="-295275">
              <a:defRPr sz="3600"/>
            </a:lvl2pPr>
            <a:lvl3pPr marL="987425" indent="-323850">
              <a:defRPr sz="3200"/>
            </a:lvl3pPr>
            <a:lvl4pPr marL="1254125" indent="-338138">
              <a:defRPr sz="2800"/>
            </a:lvl4pPr>
            <a:lvl5pPr marL="1527175" indent="-287338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8178" y="2724697"/>
            <a:ext cx="8854679" cy="126347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404" tIns="58702" rIns="117404" bIns="58702" numCol="1" anchor="ctr" anchorCtr="0" compatLnSpc="1">
            <a:prstTxWarp prst="textNoShape">
              <a:avLst/>
            </a:prstTxWarp>
            <a:noAutofit/>
          </a:bodyPr>
          <a:lstStyle>
            <a:lvl1pPr algn="l" defTabSz="1048391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7200" b="0" kern="1200" cap="none" spc="0" noProof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www.capturebites.com</a:t>
            </a:r>
          </a:p>
        </p:txBody>
      </p:sp>
      <p:pic>
        <p:nvPicPr>
          <p:cNvPr id="4" name="Picture 3" descr="CaptureBites Logo White 510x55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93515" y="2206224"/>
            <a:ext cx="2285907" cy="250054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977" y="2673516"/>
            <a:ext cx="10175256" cy="12634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defTabSz="1048391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US" sz="7200" b="0" kern="1200" cap="none" spc="0" baseline="0" noProof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/>
                <a:latin typeface="Gill Sans MT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60" y="1600571"/>
            <a:ext cx="5386202" cy="4527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2" y="1535472"/>
            <a:ext cx="5388320" cy="63990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195" indent="0">
              <a:buNone/>
              <a:defRPr sz="2200" b="1"/>
            </a:lvl2pPr>
            <a:lvl3pPr marL="1048391" indent="0">
              <a:buNone/>
              <a:defRPr sz="2000" b="1"/>
            </a:lvl3pPr>
            <a:lvl4pPr marL="1572587" indent="0">
              <a:buNone/>
              <a:defRPr sz="1700" b="1"/>
            </a:lvl4pPr>
            <a:lvl5pPr marL="2096782" indent="0">
              <a:buNone/>
              <a:defRPr sz="1700" b="1"/>
            </a:lvl5pPr>
            <a:lvl6pPr marL="2620978" indent="0">
              <a:buNone/>
              <a:defRPr sz="1700" b="1"/>
            </a:lvl6pPr>
            <a:lvl7pPr marL="3145175" indent="0">
              <a:buNone/>
              <a:defRPr sz="1700" b="1"/>
            </a:lvl7pPr>
            <a:lvl8pPr marL="3669370" indent="0">
              <a:buNone/>
              <a:defRPr sz="1700" b="1"/>
            </a:lvl8pPr>
            <a:lvl9pPr marL="419356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62" y="2175381"/>
            <a:ext cx="5388320" cy="3952205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3" y="1535472"/>
            <a:ext cx="5390437" cy="63990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195" indent="0">
              <a:buNone/>
              <a:defRPr sz="2200" b="1"/>
            </a:lvl2pPr>
            <a:lvl3pPr marL="1048391" indent="0">
              <a:buNone/>
              <a:defRPr sz="2000" b="1"/>
            </a:lvl3pPr>
            <a:lvl4pPr marL="1572587" indent="0">
              <a:buNone/>
              <a:defRPr sz="1700" b="1"/>
            </a:lvl4pPr>
            <a:lvl5pPr marL="2096782" indent="0">
              <a:buNone/>
              <a:defRPr sz="1700" b="1"/>
            </a:lvl5pPr>
            <a:lvl6pPr marL="2620978" indent="0">
              <a:buNone/>
              <a:defRPr sz="1700" b="1"/>
            </a:lvl6pPr>
            <a:lvl7pPr marL="3145175" indent="0">
              <a:buNone/>
              <a:defRPr sz="1700" b="1"/>
            </a:lvl7pPr>
            <a:lvl8pPr marL="3669370" indent="0">
              <a:buNone/>
              <a:defRPr sz="1700" b="1"/>
            </a:lvl8pPr>
            <a:lvl9pPr marL="419356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3" y="2175381"/>
            <a:ext cx="5390437" cy="3952205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50" y="261442"/>
            <a:ext cx="11274369" cy="1296144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87" y="532953"/>
            <a:ext cx="6931365" cy="465491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115"/>
            <a:ext cx="6817442" cy="585446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0" y="1435433"/>
            <a:ext cx="4012130" cy="4692149"/>
          </a:xfrm>
        </p:spPr>
        <p:txBody>
          <a:bodyPr/>
          <a:lstStyle>
            <a:lvl1pPr marL="0" indent="0">
              <a:buNone/>
              <a:defRPr sz="1600"/>
            </a:lvl1pPr>
            <a:lvl2pPr marL="524195" indent="0">
              <a:buNone/>
              <a:defRPr sz="1400"/>
            </a:lvl2pPr>
            <a:lvl3pPr marL="1048391" indent="0">
              <a:buNone/>
              <a:defRPr sz="1200"/>
            </a:lvl3pPr>
            <a:lvl4pPr marL="1572587" indent="0">
              <a:buNone/>
              <a:defRPr sz="1100"/>
            </a:lvl4pPr>
            <a:lvl5pPr marL="2096782" indent="0">
              <a:buNone/>
              <a:defRPr sz="1100"/>
            </a:lvl5pPr>
            <a:lvl6pPr marL="2620978" indent="0">
              <a:buNone/>
              <a:defRPr sz="1100"/>
            </a:lvl6pPr>
            <a:lvl7pPr marL="3145175" indent="0">
              <a:buNone/>
              <a:defRPr sz="1100"/>
            </a:lvl7pPr>
            <a:lvl8pPr marL="3669370" indent="0">
              <a:buNone/>
              <a:defRPr sz="1100"/>
            </a:lvl8pPr>
            <a:lvl9pPr marL="41935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gradFill flip="none" rotWithShape="1">
            <a:gsLst>
              <a:gs pos="0">
                <a:srgbClr val="027AC2"/>
              </a:gs>
              <a:gs pos="50000">
                <a:srgbClr val="027AC2">
                  <a:alpha val="96000"/>
                </a:srgbClr>
              </a:gs>
              <a:gs pos="100000">
                <a:srgbClr val="027AC2">
                  <a:alpha val="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850" y="261442"/>
            <a:ext cx="11840944" cy="129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404" tIns="58702" rIns="117404" bIns="58702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850" y="1990299"/>
            <a:ext cx="11073568" cy="4431928"/>
          </a:xfrm>
          <a:prstGeom prst="rect">
            <a:avLst/>
          </a:prstGeom>
        </p:spPr>
        <p:txBody>
          <a:bodyPr vert="horz" lIns="104839" tIns="52418" rIns="104839" bIns="524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048391" rtl="0" eaLnBrk="1" latinLnBrk="0" hangingPunct="1">
        <a:spcBef>
          <a:spcPct val="0"/>
        </a:spcBef>
        <a:buNone/>
        <a:defRPr lang="en-US" sz="4800" kern="1200" dirty="0" smtClean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2321" indent="-282321" algn="l" defTabSz="1048391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3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667150" indent="-233587" algn="l" defTabSz="1048391" rtl="0" eaLnBrk="1" latinLnBrk="0" hangingPunct="1">
        <a:spcBef>
          <a:spcPct val="20000"/>
        </a:spcBef>
        <a:buClr>
          <a:schemeClr val="bg1"/>
        </a:buClr>
        <a:buSzPct val="70000"/>
        <a:buFont typeface="Courier New" pitchFamily="49" charset="0"/>
        <a:buChar char="o"/>
        <a:defRPr sz="25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310488" indent="-262097" algn="l" defTabSz="1048391" rtl="0" eaLnBrk="1" latinLnBrk="0" hangingPunct="1">
        <a:spcBef>
          <a:spcPct val="20000"/>
        </a:spcBef>
        <a:buClr>
          <a:schemeClr val="bg1"/>
        </a:buClr>
        <a:buSzPct val="130000"/>
        <a:buFont typeface="Arial" pitchFamily="34" charset="0"/>
        <a:buChar char="•"/>
        <a:defRPr sz="21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834684" indent="-262097" algn="l" defTabSz="1048391" rtl="0" eaLnBrk="1" latinLnBrk="0" hangingPunct="1">
        <a:spcBef>
          <a:spcPct val="20000"/>
        </a:spcBef>
        <a:buClr>
          <a:schemeClr val="bg1"/>
        </a:buClr>
        <a:buSzPct val="70000"/>
        <a:buFont typeface="Courier New" pitchFamily="49" charset="0"/>
        <a:buChar char="o"/>
        <a:defRPr sz="19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358879" indent="-262097" algn="l" defTabSz="1048391" rtl="0" eaLnBrk="1" latinLnBrk="0" hangingPunct="1">
        <a:spcBef>
          <a:spcPct val="20000"/>
        </a:spcBef>
        <a:buClr>
          <a:schemeClr val="bg1"/>
        </a:buClr>
        <a:buSzPct val="130000"/>
        <a:buFont typeface="Arial" pitchFamily="34" charset="0"/>
        <a:buChar char="•"/>
        <a:defRPr sz="19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883075" indent="-262097" algn="l" defTabSz="10483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07273" indent="-262097" algn="l" defTabSz="10483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468" indent="-262097" algn="l" defTabSz="10483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5663" indent="-262097" algn="l" defTabSz="104839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4195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8391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587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6782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20978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175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69370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93566" algn="l" defTabSz="1048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.wdp"/><Relationship Id="rId7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microsoft.com/office/2007/relationships/hdphoto" Target="../media/hdphoto2.wdp"/><Relationship Id="rId7" Type="http://schemas.openxmlformats.org/officeDocument/2006/relationships/image" Target="../media/image5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CaptureBites\Express%203.0\Programs\cbCommander\cbCommander.exe%20\-RB%20\BL=H%20\WS=40,0,60,33%20\OJ=CaptureBites%20Commander%20ID%20\CB=Identity%20Card%20\CD%20\IV3=Maureen%20Atkinson%20\IV2=432-68-9854%20\SP=Color%20\SC=A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fax Express_256x25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043" y="2133650"/>
            <a:ext cx="2880320" cy="28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387" y="2673516"/>
            <a:ext cx="6878846" cy="1263472"/>
          </a:xfrm>
        </p:spPr>
        <p:txBody>
          <a:bodyPr/>
          <a:lstStyle/>
          <a:p>
            <a:pPr>
              <a:lnSpc>
                <a:spcPts val="6500"/>
              </a:lnSpc>
            </a:pPr>
            <a:r>
              <a:rPr lang="nl-BE" dirty="0"/>
              <a:t>Kofax Express</a:t>
            </a:r>
            <a:br>
              <a:rPr lang="nl-BE" dirty="0"/>
            </a:br>
            <a:r>
              <a:rPr lang="nl-BE" dirty="0"/>
              <a:t>et</a:t>
            </a:r>
            <a:br>
              <a:rPr lang="nl-BE" dirty="0"/>
            </a:br>
            <a:r>
              <a:rPr lang="nl-BE" dirty="0"/>
              <a:t>CaptureBites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036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Saisie, contrôle qualité, indexation et exportation avec plusieurs postes de travail</a:t>
            </a:r>
            <a:endParaRPr lang="en-IE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8995" y="1410628"/>
            <a:ext cx="2294384" cy="1815008"/>
            <a:chOff x="768995" y="1413570"/>
            <a:chExt cx="2294384" cy="1815008"/>
          </a:xfrm>
        </p:grpSpPr>
        <p:grpSp>
          <p:nvGrpSpPr>
            <p:cNvPr id="7" name="Group 6"/>
            <p:cNvGrpSpPr/>
            <p:nvPr/>
          </p:nvGrpSpPr>
          <p:grpSpPr>
            <a:xfrm>
              <a:off x="768995" y="1413570"/>
              <a:ext cx="2294384" cy="1502296"/>
              <a:chOff x="4091235" y="1773610"/>
              <a:chExt cx="2294384" cy="150229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235" y="2061642"/>
                <a:ext cx="1214264" cy="1214264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5459" y="1773610"/>
                <a:ext cx="1440160" cy="144016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68995" y="2766913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Saisie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47673" y="4149872"/>
            <a:ext cx="2742354" cy="1920055"/>
            <a:chOff x="323266" y="3563589"/>
            <a:chExt cx="2605969" cy="1824566"/>
          </a:xfrm>
        </p:grpSpPr>
        <p:sp>
          <p:nvSpPr>
            <p:cNvPr id="12" name="TextBox 11"/>
            <p:cNvSpPr txBox="1"/>
            <p:nvPr/>
          </p:nvSpPr>
          <p:spPr>
            <a:xfrm>
              <a:off x="426010" y="4949450"/>
              <a:ext cx="2232248" cy="438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Saisie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66" y="3563589"/>
              <a:ext cx="1503760" cy="15037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075" y="3627189"/>
              <a:ext cx="1440160" cy="1440160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/>
        </p:nvCxnSpPr>
        <p:spPr>
          <a:xfrm>
            <a:off x="408955" y="3789833"/>
            <a:ext cx="11377264" cy="0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79067" y="3501801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93331" y="3789833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8" name="Group 27"/>
          <p:cNvGrpSpPr/>
          <p:nvPr/>
        </p:nvGrpSpPr>
        <p:grpSpPr>
          <a:xfrm>
            <a:off x="4197807" y="1410628"/>
            <a:ext cx="2850934" cy="2012116"/>
            <a:chOff x="4197807" y="1471249"/>
            <a:chExt cx="2850934" cy="2012116"/>
          </a:xfrm>
        </p:grpSpPr>
        <p:sp>
          <p:nvSpPr>
            <p:cNvPr id="26" name="TextBox 25"/>
            <p:cNvSpPr txBox="1"/>
            <p:nvPr/>
          </p:nvSpPr>
          <p:spPr>
            <a:xfrm>
              <a:off x="4197807" y="2744701"/>
              <a:ext cx="28509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Contrôle de qualité</a:t>
              </a:r>
              <a:b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BE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avec VRS après saisie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411" y="1471249"/>
              <a:ext cx="1440160" cy="1440160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/>
          <p:nvPr/>
        </p:nvCxnSpPr>
        <p:spPr>
          <a:xfrm>
            <a:off x="5623274" y="3482138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2" name="Group 31"/>
          <p:cNvGrpSpPr/>
          <p:nvPr/>
        </p:nvGrpSpPr>
        <p:grpSpPr>
          <a:xfrm>
            <a:off x="6108728" y="4221881"/>
            <a:ext cx="3042244" cy="1820571"/>
            <a:chOff x="4197807" y="1471249"/>
            <a:chExt cx="2850934" cy="1706085"/>
          </a:xfrm>
        </p:grpSpPr>
        <p:sp>
          <p:nvSpPr>
            <p:cNvPr id="33" name="TextBox 32"/>
            <p:cNvSpPr txBox="1"/>
            <p:nvPr/>
          </p:nvSpPr>
          <p:spPr>
            <a:xfrm>
              <a:off x="4197807" y="2744701"/>
              <a:ext cx="2850934" cy="43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Indexation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194" y="1471249"/>
              <a:ext cx="1440160" cy="1440160"/>
            </a:xfrm>
            <a:prstGeom prst="rect">
              <a:avLst/>
            </a:prstGeom>
          </p:spPr>
        </p:pic>
      </p:grpSp>
      <p:cxnSp>
        <p:nvCxnSpPr>
          <p:cNvPr id="35" name="Straight Connector 34"/>
          <p:cNvCxnSpPr/>
          <p:nvPr/>
        </p:nvCxnSpPr>
        <p:spPr>
          <a:xfrm>
            <a:off x="7537747" y="3789833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0" name="Group 39"/>
          <p:cNvGrpSpPr/>
          <p:nvPr/>
        </p:nvGrpSpPr>
        <p:grpSpPr>
          <a:xfrm>
            <a:off x="7609755" y="1410628"/>
            <a:ext cx="3607315" cy="2019166"/>
            <a:chOff x="7609755" y="1275948"/>
            <a:chExt cx="3607315" cy="2019166"/>
          </a:xfrm>
        </p:grpSpPr>
        <p:sp>
          <p:nvSpPr>
            <p:cNvPr id="37" name="TextBox 36"/>
            <p:cNvSpPr txBox="1"/>
            <p:nvPr/>
          </p:nvSpPr>
          <p:spPr>
            <a:xfrm>
              <a:off x="7609755" y="2556450"/>
              <a:ext cx="36073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Exportation</a:t>
              </a:r>
            </a:p>
            <a:p>
              <a:pPr algn="ctr"/>
              <a:r>
                <a:rPr lang="nl-BE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(PDF OCRisés / recherchable)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875" y="1275948"/>
              <a:ext cx="1440160" cy="1440160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>
            <a:off x="9553971" y="3482137"/>
            <a:ext cx="0" cy="289039"/>
          </a:xfrm>
          <a:prstGeom prst="line">
            <a:avLst/>
          </a:prstGeom>
          <a:noFill/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TextBox 41"/>
          <p:cNvSpPr txBox="1"/>
          <p:nvPr/>
        </p:nvSpPr>
        <p:spPr>
          <a:xfrm>
            <a:off x="8761883" y="4073882"/>
            <a:ext cx="3024336" cy="24522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</a:rPr>
              <a:t>Les travaux, lots et profiles de numérisation sont partagés.</a:t>
            </a:r>
          </a:p>
          <a:p>
            <a:pPr algn="l"/>
            <a:r>
              <a:rPr lang="fr-FR" dirty="0">
                <a:solidFill>
                  <a:schemeClr val="bg1"/>
                </a:solidFill>
              </a:rPr>
              <a:t>N’importe quel poste peut être le serveur. </a:t>
            </a:r>
          </a:p>
          <a:p>
            <a:pPr algn="l"/>
            <a:r>
              <a:rPr lang="fr-FR" dirty="0">
                <a:solidFill>
                  <a:schemeClr val="bg1"/>
                </a:solidFill>
              </a:rPr>
              <a:t>Un serveur dédié n’est pas nécessaire.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63" y="1917625"/>
            <a:ext cx="706958" cy="6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34" y="2287716"/>
            <a:ext cx="7177708" cy="22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23" y="2012491"/>
            <a:ext cx="1473138" cy="1561318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2012489"/>
            <a:ext cx="1561319" cy="156131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1850" y="261442"/>
            <a:ext cx="11274369" cy="1008112"/>
          </a:xfrm>
        </p:spPr>
        <p:txBody>
          <a:bodyPr/>
          <a:lstStyle/>
          <a:p>
            <a:r>
              <a:rPr lang="nl-BE" sz="4400" dirty="0"/>
              <a:t>La valeur ajoutée de CaptureBites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67" y="2012490"/>
            <a:ext cx="1561320" cy="1561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07" y="2012490"/>
            <a:ext cx="2109223" cy="1561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995" y="4005858"/>
            <a:ext cx="21602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AutoBites</a:t>
            </a:r>
          </a:p>
          <a:p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AutoBites importe, traite et exporte 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automatiquement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1148" y="4011903"/>
            <a:ext cx="1944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MetaTool</a:t>
            </a:r>
          </a:p>
          <a:p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Séparation, Extraction, Validation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Intelligentes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1471" y="3982311"/>
            <a:ext cx="2670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</a:p>
          <a:p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Dossiers Windows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SharePoint Online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Alfresco</a:t>
            </a:r>
          </a:p>
          <a:p>
            <a:r>
              <a:rPr lang="nl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772" y="4011903"/>
            <a:ext cx="216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Kofax Express</a:t>
            </a:r>
          </a:p>
          <a:p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7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	     Fonctions MetaTool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561320" cy="1561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71" y="2930083"/>
            <a:ext cx="1365896" cy="1365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29" y="2926385"/>
            <a:ext cx="1365248" cy="1365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95" y="2926385"/>
            <a:ext cx="1369594" cy="1369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07" y="2926385"/>
            <a:ext cx="1365248" cy="1365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2925738"/>
            <a:ext cx="1288752" cy="1365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27" y="2925738"/>
            <a:ext cx="1288752" cy="1365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003" y="5157986"/>
            <a:ext cx="10873208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Saisie	         </a:t>
            </a:r>
            <a:r>
              <a:rPr lang="nl-BE" b="1" dirty="0">
                <a:solidFill>
                  <a:schemeClr val="bg1"/>
                </a:solidFill>
              </a:rPr>
              <a:t>Séparation         Edition des images       Extraction                Validation</a:t>
            </a:r>
            <a:r>
              <a:rPr lang="nl-BE" dirty="0">
                <a:solidFill>
                  <a:schemeClr val="bg1"/>
                </a:solidFill>
              </a:rPr>
              <a:t> 	Exportation	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7147" y="2493690"/>
            <a:ext cx="7632848" cy="223224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4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5178" y="261442"/>
            <a:ext cx="9649073" cy="1291496"/>
          </a:xfrm>
        </p:spPr>
        <p:txBody>
          <a:bodyPr/>
          <a:lstStyle/>
          <a:p>
            <a:r>
              <a:rPr lang="nl-BE" dirty="0"/>
              <a:t>L’extraction intelligente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561320" cy="1561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476" y="1690133"/>
            <a:ext cx="3574311" cy="5052029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8371369" y="5434314"/>
            <a:ext cx="3658491" cy="1235840"/>
          </a:xfrm>
          <a:prstGeom prst="wedgeRectCallout">
            <a:avLst>
              <a:gd name="adj1" fmla="val -102937"/>
              <a:gd name="adj2" fmla="val -101969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Extraction du</a:t>
            </a:r>
            <a:r>
              <a:rPr lang="fr-FR" dirty="0">
                <a:solidFill>
                  <a:schemeClr val="bg1"/>
                </a:solidFill>
              </a:rPr>
              <a:t> montant le plus élevé avec conversion cohérente</a:t>
            </a:r>
            <a:r>
              <a:rPr lang="nl-BE" dirty="0">
                <a:solidFill>
                  <a:schemeClr val="bg1"/>
                </a:solidFill>
              </a:rPr>
              <a:t> :</a:t>
            </a:r>
          </a:p>
          <a:p>
            <a:r>
              <a:rPr lang="nl-BE" dirty="0">
                <a:solidFill>
                  <a:schemeClr val="bg1"/>
                </a:solidFill>
              </a:rPr>
              <a:t>2946,83 -&gt; 2946.83</a:t>
            </a:r>
          </a:p>
          <a:p>
            <a:r>
              <a:rPr lang="nl-BE" dirty="0">
                <a:solidFill>
                  <a:schemeClr val="bg1"/>
                </a:solidFill>
              </a:rPr>
              <a:t>2,946.829 -&gt; 2946.83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169148" y="2113135"/>
            <a:ext cx="3853252" cy="1103105"/>
          </a:xfrm>
          <a:prstGeom prst="wedgeRectCallout">
            <a:avLst>
              <a:gd name="adj1" fmla="val 57871"/>
              <a:gd name="adj2" fmla="val 97668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Detéction du numéro Reg./TVA n’importe où sur la page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8357452" y="1683953"/>
            <a:ext cx="3672407" cy="2454216"/>
          </a:xfrm>
          <a:prstGeom prst="wedgeRectCallout">
            <a:avLst>
              <a:gd name="adj1" fmla="val -102570"/>
              <a:gd name="adj2" fmla="val 8852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Extraction des dates en plusieurs formats :</a:t>
            </a:r>
          </a:p>
          <a:p>
            <a:r>
              <a:rPr lang="nl-BE" dirty="0">
                <a:solidFill>
                  <a:schemeClr val="bg1"/>
                </a:solidFill>
              </a:rPr>
              <a:t>06/26/2016</a:t>
            </a:r>
          </a:p>
          <a:p>
            <a:r>
              <a:rPr lang="nl-BE" dirty="0">
                <a:solidFill>
                  <a:schemeClr val="bg1"/>
                </a:solidFill>
              </a:rPr>
              <a:t>6-26-14</a:t>
            </a:r>
          </a:p>
          <a:p>
            <a:r>
              <a:rPr lang="nl-BE" dirty="0">
                <a:solidFill>
                  <a:schemeClr val="bg1"/>
                </a:solidFill>
              </a:rPr>
              <a:t>26 JUN 2016</a:t>
            </a:r>
          </a:p>
          <a:p>
            <a:r>
              <a:rPr lang="fr-FR" dirty="0">
                <a:solidFill>
                  <a:schemeClr val="bg1"/>
                </a:solidFill>
              </a:rPr>
              <a:t>Conversion des dates dans un autre format pour une sortie cohérente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8357453" y="4234582"/>
            <a:ext cx="3672408" cy="1078824"/>
          </a:xfrm>
          <a:prstGeom prst="wedgeRectCallout">
            <a:avLst>
              <a:gd name="adj1" fmla="val -100418"/>
              <a:gd name="adj2" fmla="val -20594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Filtre des champs de recherche sur la base de mots clés comme Total, Montant, etc.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2931" y="5157986"/>
            <a:ext cx="3853252" cy="1525170"/>
          </a:xfrm>
          <a:prstGeom prst="rect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Cherchez de l’information du vendeur/client dans une base de donnees à partir d’une clé (nom, ville, phone,…)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192931" y="3789834"/>
            <a:ext cx="3853252" cy="943192"/>
          </a:xfrm>
          <a:prstGeom prst="wedgeRectCallout">
            <a:avLst>
              <a:gd name="adj1" fmla="val 63946"/>
              <a:gd name="adj2" fmla="val -5995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Valeurs calculées : </a:t>
            </a:r>
          </a:p>
          <a:p>
            <a:r>
              <a:rPr lang="nl-BE" dirty="0">
                <a:solidFill>
                  <a:schemeClr val="bg1"/>
                </a:solidFill>
              </a:rPr>
              <a:t>ex. Total sans taxe = Total / 1.10</a:t>
            </a:r>
          </a:p>
        </p:txBody>
      </p:sp>
    </p:spTree>
    <p:extLst>
      <p:ext uri="{BB962C8B-B14F-4D97-AF65-F5344CB8AC3E}">
        <p14:creationId xmlns:p14="http://schemas.microsoft.com/office/powerpoint/2010/main" val="90514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5178" y="261442"/>
            <a:ext cx="9649073" cy="1291496"/>
          </a:xfrm>
        </p:spPr>
        <p:txBody>
          <a:bodyPr/>
          <a:lstStyle/>
          <a:p>
            <a:r>
              <a:rPr lang="nl-BE" dirty="0"/>
              <a:t>La validation avancée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561320" cy="1561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86" y="1845618"/>
            <a:ext cx="6929785" cy="4698409"/>
          </a:xfrm>
          <a:prstGeom prst="rect">
            <a:avLst/>
          </a:prstGeom>
        </p:spPr>
      </p:pic>
      <p:sp>
        <p:nvSpPr>
          <p:cNvPr id="33" name="Rectangular Callout 32"/>
          <p:cNvSpPr/>
          <p:nvPr/>
        </p:nvSpPr>
        <p:spPr>
          <a:xfrm>
            <a:off x="222638" y="2925738"/>
            <a:ext cx="2209996" cy="1730741"/>
          </a:xfrm>
          <a:prstGeom prst="wedgeRectCallout">
            <a:avLst>
              <a:gd name="adj1" fmla="val 118557"/>
              <a:gd name="adj2" fmla="val 12411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ROC en 1 clic :</a:t>
            </a:r>
          </a:p>
          <a:p>
            <a:r>
              <a:rPr lang="fr-FR" dirty="0">
                <a:solidFill>
                  <a:schemeClr val="bg1"/>
                </a:solidFill>
              </a:rPr>
              <a:t>Cliquez en haut à gauche d'un mot pour l’entrer instantanément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6843" y="3695704"/>
            <a:ext cx="288032" cy="28803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225379" y="3893574"/>
            <a:ext cx="2485137" cy="60666"/>
          </a:xfrm>
          <a:prstGeom prst="straightConnector1">
            <a:avLst/>
          </a:prstGeom>
          <a:noFill/>
          <a:ln>
            <a:solidFill>
              <a:srgbClr val="FA963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ctangular Callout 21"/>
          <p:cNvSpPr/>
          <p:nvPr/>
        </p:nvSpPr>
        <p:spPr>
          <a:xfrm>
            <a:off x="9804616" y="1924823"/>
            <a:ext cx="2184023" cy="677631"/>
          </a:xfrm>
          <a:prstGeom prst="wedgeRectCallout">
            <a:avLst>
              <a:gd name="adj1" fmla="val -93639"/>
              <a:gd name="adj2" fmla="val 130271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sz="1800" dirty="0">
                <a:solidFill>
                  <a:schemeClr val="bg1"/>
                </a:solidFill>
              </a:rPr>
              <a:t>Recherche base de donnees “Multi-way”</a:t>
            </a:r>
            <a:endParaRPr lang="en-IE" sz="1800" dirty="0">
              <a:solidFill>
                <a:schemeClr val="bg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9796373" y="2932935"/>
            <a:ext cx="2184023" cy="1872208"/>
          </a:xfrm>
          <a:prstGeom prst="wedgeRectCallout">
            <a:avLst>
              <a:gd name="adj1" fmla="val -95365"/>
              <a:gd name="adj2" fmla="val 20387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Conversion automatique des dates en format court “6/6/14” en format long “06/06/2014”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9796372" y="4938558"/>
            <a:ext cx="2184023" cy="1515572"/>
          </a:xfrm>
          <a:prstGeom prst="wedgeRectCallout">
            <a:avLst>
              <a:gd name="adj1" fmla="val -161894"/>
              <a:gd name="adj2" fmla="val -73446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Interprétation des  </a:t>
            </a:r>
            <a:r>
              <a:rPr lang="nl-BE" dirty="0">
                <a:solidFill>
                  <a:schemeClr val="bg1"/>
                </a:solidFill>
              </a:rPr>
              <a:t> ”</a:t>
            </a:r>
            <a:r>
              <a:rPr lang="fr-FR" dirty="0">
                <a:solidFill>
                  <a:schemeClr val="bg1"/>
                </a:solidFill>
              </a:rPr>
              <a:t>,</a:t>
            </a:r>
            <a:r>
              <a:rPr lang="nl-BE" dirty="0">
                <a:solidFill>
                  <a:schemeClr val="bg1"/>
                </a:solidFill>
              </a:rPr>
              <a:t> ”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nl-BE" dirty="0">
                <a:solidFill>
                  <a:schemeClr val="bg1"/>
                </a:solidFill>
              </a:rPr>
              <a:t>”</a:t>
            </a:r>
            <a:r>
              <a:rPr lang="fr-FR" dirty="0">
                <a:solidFill>
                  <a:schemeClr val="bg1"/>
                </a:solidFill>
              </a:rPr>
              <a:t>.</a:t>
            </a:r>
            <a:r>
              <a:rPr lang="nl-BE" dirty="0">
                <a:solidFill>
                  <a:schemeClr val="bg1"/>
                </a:solidFill>
              </a:rPr>
              <a:t> ”</a:t>
            </a:r>
            <a:r>
              <a:rPr lang="fr-FR" dirty="0">
                <a:solidFill>
                  <a:schemeClr val="bg1"/>
                </a:solidFill>
              </a:rPr>
              <a:t> comme décimaux et conversion en format cohérent.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218522" y="1917627"/>
            <a:ext cx="2184023" cy="936104"/>
          </a:xfrm>
          <a:prstGeom prst="wedgeRectCallout">
            <a:avLst>
              <a:gd name="adj1" fmla="val 66112"/>
              <a:gd name="adj2" fmla="val -5338"/>
            </a:avLst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Affichage des champs erronés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522" y="4728486"/>
            <a:ext cx="2206656" cy="1869660"/>
          </a:xfrm>
          <a:prstGeom prst="rect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fr-FR" dirty="0"/>
              <a:t>Utilisez des champs à choix rapide, multi-lignes, à recherche DB ou SharePoint, etc.</a:t>
            </a:r>
          </a:p>
        </p:txBody>
      </p:sp>
    </p:spTree>
    <p:extLst>
      <p:ext uri="{BB962C8B-B14F-4D97-AF65-F5344CB8AC3E}">
        <p14:creationId xmlns:p14="http://schemas.microsoft.com/office/powerpoint/2010/main" val="13543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37146" y="261442"/>
            <a:ext cx="9649073" cy="1291496"/>
          </a:xfrm>
        </p:spPr>
        <p:txBody>
          <a:bodyPr/>
          <a:lstStyle/>
          <a:p>
            <a:r>
              <a:rPr lang="fr-FR" sz="3600" dirty="0"/>
              <a:t>Au lieu d'utiliser la validation, exportation des documents erronés vers une autre destination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189434"/>
            <a:ext cx="1561320" cy="1561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44874"/>
          <a:stretch/>
        </p:blipFill>
        <p:spPr>
          <a:xfrm>
            <a:off x="629352" y="2424198"/>
            <a:ext cx="11012851" cy="3669892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flipV="1">
            <a:off x="2320918" y="3420332"/>
            <a:ext cx="792088" cy="204943"/>
          </a:xfrm>
          <a:prstGeom prst="rightArrow">
            <a:avLst>
              <a:gd name="adj1" fmla="val 30656"/>
              <a:gd name="adj2" fmla="val 90664"/>
            </a:avLst>
          </a:prstGeom>
          <a:solidFill>
            <a:srgbClr val="FA9546"/>
          </a:solidFill>
          <a:ln>
            <a:solidFill>
              <a:srgbClr val="FA963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V="1">
            <a:off x="2433561" y="3691997"/>
            <a:ext cx="792088" cy="204943"/>
          </a:xfrm>
          <a:prstGeom prst="rightArrow">
            <a:avLst>
              <a:gd name="adj1" fmla="val 30656"/>
              <a:gd name="adj2" fmla="val 90664"/>
            </a:avLst>
          </a:prstGeom>
          <a:solidFill>
            <a:srgbClr val="FA9546"/>
          </a:solidFill>
          <a:ln>
            <a:solidFill>
              <a:srgbClr val="FA963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3691" y="4149874"/>
            <a:ext cx="3096344" cy="1539801"/>
          </a:xfrm>
          <a:prstGeom prst="rect">
            <a:avLst/>
          </a:prstGeom>
          <a:solidFill>
            <a:srgbClr val="027AC2"/>
          </a:solidFill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En combinaison avec AutoBites, vous pouvez traiter vos documents sans surveillance</a:t>
            </a:r>
            <a:r>
              <a:rPr lang="nl-BE" dirty="0">
                <a:solidFill>
                  <a:schemeClr val="bg1"/>
                </a:solidFill>
              </a:rPr>
              <a:t>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5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5178" y="261442"/>
            <a:ext cx="8928993" cy="1291496"/>
          </a:xfrm>
        </p:spPr>
        <p:txBody>
          <a:bodyPr/>
          <a:lstStyle/>
          <a:p>
            <a:r>
              <a:rPr lang="nl-BE" dirty="0"/>
              <a:t>Séparation des documents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29218" y="1917626"/>
            <a:ext cx="2610979" cy="4608512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Séparez vos documents sur base de mots-clés sur la première ou la dernière page</a:t>
            </a:r>
          </a:p>
          <a:p>
            <a:r>
              <a:rPr lang="fr-FR" sz="2400" dirty="0"/>
              <a:t>Configuration en fonction de règles flexibles</a:t>
            </a:r>
          </a:p>
          <a:p>
            <a:r>
              <a:rPr lang="fr-FR" sz="2400" dirty="0"/>
              <a:t>Test des règles de séparation en un seul clic.</a:t>
            </a:r>
            <a:endParaRPr lang="nl-BE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561320" cy="1561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2231"/>
          <a:stretch/>
        </p:blipFill>
        <p:spPr>
          <a:xfrm>
            <a:off x="408954" y="1994789"/>
            <a:ext cx="6919069" cy="4387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459" y="2504478"/>
            <a:ext cx="4127840" cy="41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9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1164" y="261442"/>
            <a:ext cx="9289032" cy="1291496"/>
          </a:xfrm>
        </p:spPr>
        <p:txBody>
          <a:bodyPr/>
          <a:lstStyle/>
          <a:p>
            <a:r>
              <a:rPr lang="nl-BE" sz="3600" dirty="0"/>
              <a:t>Outils d’édition d’images pour </a:t>
            </a:r>
            <a:br>
              <a:rPr lang="nl-BE" sz="3600" dirty="0"/>
            </a:br>
            <a:r>
              <a:rPr lang="nl-BE" sz="3600" dirty="0"/>
              <a:t>effacer, le détourage et le nettoyage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561320" cy="1561320"/>
          </a:xfrm>
          <a:prstGeom prst="rect">
            <a:avLst/>
          </a:prstGeom>
        </p:spPr>
      </p:pic>
      <p:pic>
        <p:nvPicPr>
          <p:cNvPr id="1026" name="Picture 2" descr="http://capturebites.com/wp-content/uploads/2012/08/MetaTool_Image_Cleanup_Metaph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180" y="284789"/>
            <a:ext cx="1463015" cy="14346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pturebites.com/wp-content/uploads/2012/08/MetaTool_Era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41" y="2136631"/>
            <a:ext cx="49353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2305" y="2124157"/>
            <a:ext cx="5669753" cy="2961821"/>
            <a:chOff x="582305" y="2124157"/>
            <a:chExt cx="8499795" cy="4440206"/>
          </a:xfrm>
        </p:grpSpPr>
        <p:pic>
          <p:nvPicPr>
            <p:cNvPr id="1030" name="Picture 6" descr="http://capturebites.com/wp-content/uploads/2012/08/MetaTool_Cleanup_Edges_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62" y="2124157"/>
              <a:ext cx="2696481" cy="444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capturebites.com/wp-content/uploads/2012/08/MetaTool_Cleanup_Edges_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619" y="2124157"/>
              <a:ext cx="2696481" cy="444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capturebites.com/wp-content/uploads/2012/08/MetaTool_Cleanup_Edges_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05" y="2124157"/>
              <a:ext cx="2696481" cy="444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635378" y="5431823"/>
            <a:ext cx="5616679" cy="8171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</a:rPr>
              <a:t>Outil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nettoyage</a:t>
            </a:r>
            <a:r>
              <a:rPr lang="en-US" dirty="0">
                <a:solidFill>
                  <a:schemeClr val="bg1"/>
                </a:solidFill>
              </a:rPr>
              <a:t> des </a:t>
            </a:r>
            <a:r>
              <a:rPr lang="en-US" dirty="0" err="1">
                <a:solidFill>
                  <a:schemeClr val="bg1"/>
                </a:solidFill>
              </a:rPr>
              <a:t>bords</a:t>
            </a:r>
            <a:r>
              <a:rPr lang="en-US" dirty="0">
                <a:solidFill>
                  <a:schemeClr val="bg1"/>
                </a:solidFill>
              </a:rPr>
              <a:t> et </a:t>
            </a:r>
            <a:r>
              <a:rPr lang="en-US" dirty="0" err="1">
                <a:solidFill>
                  <a:schemeClr val="bg1"/>
                </a:solidFill>
              </a:rPr>
              <a:t>détection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automatique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couleur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d'arrière</a:t>
            </a:r>
            <a:r>
              <a:rPr lang="en-US" dirty="0">
                <a:solidFill>
                  <a:schemeClr val="bg1"/>
                </a:solidFill>
              </a:rPr>
              <a:t>-plan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b="25926"/>
          <a:stretch/>
        </p:blipFill>
        <p:spPr>
          <a:xfrm>
            <a:off x="6701833" y="3789833"/>
            <a:ext cx="4926885" cy="14754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91800" y="5431823"/>
            <a:ext cx="5310498" cy="10223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</a:rPr>
              <a:t>Rédaction des documents pour cacher de l’information sensible avec la couleur de fond ou une couleur solide.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7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5178" y="261442"/>
            <a:ext cx="9289033" cy="1291496"/>
          </a:xfrm>
        </p:spPr>
        <p:txBody>
          <a:bodyPr/>
          <a:lstStyle/>
          <a:p>
            <a:r>
              <a:rPr lang="fr-FR" dirty="0"/>
              <a:t>Coupez vos images en plusieurs segments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561320" cy="1561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61" y="2133650"/>
            <a:ext cx="3031234" cy="432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971" y="1235597"/>
            <a:ext cx="1032248" cy="147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71" y="2781722"/>
            <a:ext cx="637032" cy="929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71" y="3789834"/>
            <a:ext cx="630936" cy="91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79" y="4785754"/>
            <a:ext cx="643128" cy="935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79" y="5792124"/>
            <a:ext cx="630936" cy="911352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20004209" flipV="1">
            <a:off x="4740286" y="3132117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0750773" flipV="1">
            <a:off x="4879920" y="3648577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flipV="1">
            <a:off x="4945459" y="4185878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739947" flipV="1">
            <a:off x="4883591" y="4707582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456260" flipV="1">
            <a:off x="4749071" y="5221164"/>
            <a:ext cx="2232248" cy="288032"/>
          </a:xfrm>
          <a:prstGeom prst="rightArrow">
            <a:avLst>
              <a:gd name="adj1" fmla="val 47219"/>
              <a:gd name="adj2" fmla="val 1155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9193931" y="1552938"/>
            <a:ext cx="2808312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dirty="0"/>
              <a:t>Utilisation de règles conditionnelles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000" dirty="0"/>
              <a:t>Export conditionnel a la présence d’une photo, d’un code barre, de case à cocher ou d’un texte spécifique.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Export des segments sans photo dans un dossier spécifique.</a:t>
            </a:r>
          </a:p>
        </p:txBody>
      </p:sp>
    </p:spTree>
    <p:extLst>
      <p:ext uri="{BB962C8B-B14F-4D97-AF65-F5344CB8AC3E}">
        <p14:creationId xmlns:p14="http://schemas.microsoft.com/office/powerpoint/2010/main" val="116624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quoi sert Kofax Express?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850" y="1629594"/>
            <a:ext cx="11073568" cy="4792633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Un logiciel de numérisation de production de volume illimité</a:t>
            </a:r>
          </a:p>
          <a:p>
            <a:r>
              <a:rPr lang="en-IE" dirty="0" err="1"/>
              <a:t>Supporte</a:t>
            </a:r>
            <a:r>
              <a:rPr lang="en-IE" dirty="0"/>
              <a:t> plus que 200 scanners</a:t>
            </a:r>
          </a:p>
          <a:p>
            <a:pPr lvl="1"/>
            <a:r>
              <a:rPr lang="en-IE" dirty="0" err="1"/>
              <a:t>numérisation</a:t>
            </a:r>
            <a:r>
              <a:rPr lang="en-IE" dirty="0"/>
              <a:t> </a:t>
            </a:r>
            <a:r>
              <a:rPr lang="en-IE" dirty="0" err="1"/>
              <a:t>directe</a:t>
            </a:r>
            <a:r>
              <a:rPr lang="en-IE" dirty="0"/>
              <a:t> via USB</a:t>
            </a:r>
          </a:p>
          <a:p>
            <a:pPr lvl="1"/>
            <a:r>
              <a:rPr lang="en-IE" dirty="0"/>
              <a:t>importation des images</a:t>
            </a:r>
          </a:p>
          <a:p>
            <a:r>
              <a:rPr lang="en-IE" dirty="0"/>
              <a:t>Il </a:t>
            </a:r>
            <a:r>
              <a:rPr lang="en-IE" dirty="0" err="1"/>
              <a:t>comprend</a:t>
            </a:r>
            <a:r>
              <a:rPr lang="en-IE" dirty="0"/>
              <a:t>:</a:t>
            </a:r>
          </a:p>
          <a:p>
            <a:pPr lvl="1"/>
            <a:r>
              <a:rPr lang="en-IE" dirty="0"/>
              <a:t>VRS</a:t>
            </a:r>
          </a:p>
          <a:p>
            <a:pPr lvl="1"/>
            <a:r>
              <a:rPr lang="en-IE" dirty="0" err="1"/>
              <a:t>Séparation</a:t>
            </a:r>
            <a:r>
              <a:rPr lang="en-IE" dirty="0"/>
              <a:t> des documents</a:t>
            </a:r>
          </a:p>
          <a:p>
            <a:pPr lvl="1"/>
            <a:r>
              <a:rPr lang="en-IE" dirty="0"/>
              <a:t>Indexation </a:t>
            </a:r>
            <a:r>
              <a:rPr lang="en-IE" dirty="0" err="1"/>
              <a:t>automatique</a:t>
            </a:r>
            <a:endParaRPr lang="en-IE" dirty="0"/>
          </a:p>
          <a:p>
            <a:pPr lvl="1"/>
            <a:r>
              <a:rPr lang="en-IE" dirty="0"/>
              <a:t>PDF ultra </a:t>
            </a:r>
            <a:r>
              <a:rPr lang="en-IE" dirty="0" err="1"/>
              <a:t>compressés</a:t>
            </a:r>
            <a:endParaRPr lang="en-IE" dirty="0"/>
          </a:p>
          <a:p>
            <a:pPr lvl="1"/>
            <a:r>
              <a:rPr lang="en-IE" dirty="0"/>
              <a:t>PDF </a:t>
            </a:r>
            <a:r>
              <a:rPr lang="en-IE" dirty="0" err="1"/>
              <a:t>OCRisés</a:t>
            </a:r>
            <a:endParaRPr lang="en-IE" dirty="0"/>
          </a:p>
          <a:p>
            <a:pPr lvl="1"/>
            <a:r>
              <a:rPr lang="en-IE" dirty="0"/>
              <a:t>Exportation </a:t>
            </a:r>
            <a:r>
              <a:rPr lang="en-IE" dirty="0" err="1"/>
              <a:t>vers</a:t>
            </a:r>
            <a:r>
              <a:rPr lang="en-IE" dirty="0"/>
              <a:t> des dossiers</a:t>
            </a:r>
            <a:br>
              <a:rPr lang="en-IE" dirty="0"/>
            </a:b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vers</a:t>
            </a:r>
            <a:r>
              <a:rPr lang="en-IE" dirty="0"/>
              <a:t> un </a:t>
            </a:r>
            <a:r>
              <a:rPr lang="en-IE" dirty="0" err="1"/>
              <a:t>système</a:t>
            </a:r>
            <a:endParaRPr lang="en-IE" dirty="0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6241603" y="2349674"/>
            <a:ext cx="5594771" cy="4032448"/>
            <a:chOff x="4953000" y="3163888"/>
            <a:chExt cx="3962400" cy="2855912"/>
          </a:xfrm>
        </p:grpSpPr>
        <p:pic>
          <p:nvPicPr>
            <p:cNvPr id="8" name="Picture 7" descr="Home Ta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3163888"/>
              <a:ext cx="3962400" cy="28559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9" t="5902" r="66113" b="82855"/>
            <a:stretch>
              <a:fillRect/>
            </a:stretch>
          </p:blipFill>
          <p:spPr bwMode="auto">
            <a:xfrm>
              <a:off x="6087723" y="3359838"/>
              <a:ext cx="218506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811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3170" y="261442"/>
            <a:ext cx="9999623" cy="1291496"/>
          </a:xfrm>
        </p:spPr>
        <p:txBody>
          <a:bodyPr/>
          <a:lstStyle/>
          <a:p>
            <a:r>
              <a:rPr lang="fr-FR" sz="4400" dirty="0"/>
              <a:t>Détection de signature et marques (OMR)</a:t>
            </a:r>
            <a:endParaRPr lang="en-IE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1850" y="1990299"/>
            <a:ext cx="3641521" cy="4431928"/>
          </a:xfrm>
        </p:spPr>
        <p:txBody>
          <a:bodyPr vert="horz" lIns="104839" tIns="52418" rIns="104839" bIns="52418" rtlCol="0">
            <a:normAutofit fontScale="92500"/>
          </a:bodyPr>
          <a:lstStyle/>
          <a:p>
            <a:r>
              <a:rPr lang="fr-FR" sz="2400" dirty="0"/>
              <a:t>Configuration du niveau de noir directement à partir des images de test</a:t>
            </a:r>
          </a:p>
          <a:p>
            <a:r>
              <a:rPr lang="fr-FR" sz="2400" dirty="0"/>
              <a:t>Définition de valeurs personnalisées pour marquées et non-marquées</a:t>
            </a:r>
          </a:p>
          <a:p>
            <a:r>
              <a:rPr lang="fr-FR" sz="2400" dirty="0"/>
              <a:t>Utilisation du « </a:t>
            </a:r>
            <a:r>
              <a:rPr lang="fr-FR" sz="2400" dirty="0" err="1"/>
              <a:t>color</a:t>
            </a:r>
            <a:r>
              <a:rPr lang="fr-FR" sz="2400" dirty="0"/>
              <a:t> drop-out » pour se débarrasser des lignes rouges, vertes ou bleu sur les formulaires.</a:t>
            </a:r>
            <a:endParaRPr lang="en-I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89434"/>
            <a:ext cx="1561320" cy="15613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69395" y="2041327"/>
            <a:ext cx="7384060" cy="4268787"/>
            <a:chOff x="4369395" y="2041327"/>
            <a:chExt cx="7384060" cy="42687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9395" y="2041327"/>
              <a:ext cx="7384060" cy="4268787"/>
            </a:xfrm>
            <a:prstGeom prst="rect">
              <a:avLst/>
            </a:prstGeom>
          </p:spPr>
        </p:pic>
        <p:sp>
          <p:nvSpPr>
            <p:cNvPr id="10" name="Rectangular Callout 9"/>
            <p:cNvSpPr/>
            <p:nvPr/>
          </p:nvSpPr>
          <p:spPr>
            <a:xfrm>
              <a:off x="7009908" y="5229993"/>
              <a:ext cx="2400047" cy="648073"/>
            </a:xfrm>
            <a:prstGeom prst="wedgeRectCallout">
              <a:avLst>
                <a:gd name="adj1" fmla="val 59559"/>
                <a:gd name="adj2" fmla="val -31563"/>
              </a:avLst>
            </a:prstGeom>
            <a:noFill/>
            <a:ln>
              <a:solidFill>
                <a:srgbClr val="FA963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108000" rtlCol="0" anchor="ctr">
              <a:noAutofit/>
            </a:bodyPr>
            <a:lstStyle/>
            <a:p>
              <a:endParaRPr lang="en-I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22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AutoBites automatise Kofax Express</a:t>
            </a:r>
            <a:endParaRPr lang="en-US" dirty="0"/>
          </a:p>
        </p:txBody>
      </p:sp>
      <p:sp>
        <p:nvSpPr>
          <p:cNvPr id="6" name="Lightning Bolt 5"/>
          <p:cNvSpPr/>
          <p:nvPr/>
        </p:nvSpPr>
        <p:spPr>
          <a:xfrm rot="20613610">
            <a:off x="4912541" y="2961700"/>
            <a:ext cx="435806" cy="1257599"/>
          </a:xfrm>
          <a:prstGeom prst="lightningBol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 rot="1834873">
            <a:off x="5971385" y="2932318"/>
            <a:ext cx="366293" cy="1245194"/>
          </a:xfrm>
          <a:prstGeom prst="lightningBol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3333930">
            <a:off x="6931519" y="2717394"/>
            <a:ext cx="323109" cy="1610520"/>
          </a:xfrm>
          <a:prstGeom prst="lightningBolt">
            <a:avLst/>
          </a:prstGeom>
          <a:noFill/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lded Corner 20"/>
          <p:cNvSpPr/>
          <p:nvPr/>
        </p:nvSpPr>
        <p:spPr>
          <a:xfrm>
            <a:off x="480963" y="4532771"/>
            <a:ext cx="4392488" cy="1584176"/>
          </a:xfrm>
          <a:prstGeom prst="foldedCorner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fr-FR" sz="2000" dirty="0">
                <a:solidFill>
                  <a:schemeClr val="bg1"/>
                </a:solidFill>
              </a:rPr>
              <a:t>Les documents sont numérisés dans des dossiers, par type de document :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271463" indent="-176213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Factures\</a:t>
            </a:r>
          </a:p>
          <a:p>
            <a:pPr marL="271463" indent="-176213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Bons de commande\</a:t>
            </a:r>
          </a:p>
          <a:p>
            <a:pPr marL="271463" indent="-176213">
              <a:buFont typeface="Arial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Contrats\</a:t>
            </a:r>
          </a:p>
          <a:p>
            <a:pPr marL="88900" indent="-88900">
              <a:buFont typeface="Arial" pitchFamily="34" charset="0"/>
              <a:buChar char="•"/>
            </a:pPr>
            <a:endParaRPr lang="fr-FR" sz="2000" dirty="0">
              <a:solidFill>
                <a:schemeClr val="bg1"/>
              </a:solidFill>
            </a:endParaRPr>
          </a:p>
        </p:txBody>
      </p:sp>
      <p:grpSp>
        <p:nvGrpSpPr>
          <p:cNvPr id="23" name="Group 10"/>
          <p:cNvGrpSpPr/>
          <p:nvPr/>
        </p:nvGrpSpPr>
        <p:grpSpPr>
          <a:xfrm>
            <a:off x="3730628" y="1586576"/>
            <a:ext cx="4605410" cy="1221032"/>
            <a:chOff x="1443659" y="270378"/>
            <a:chExt cx="4605410" cy="1221032"/>
          </a:xfrm>
        </p:grpSpPr>
        <p:pic>
          <p:nvPicPr>
            <p:cNvPr id="24" name="Picture 4" descr="C:\Users\jdmoons\Documents\Icons All 256\brilliant_computergadgets_multifunction_printer_256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659" y="270378"/>
              <a:ext cx="1221034" cy="12210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4" descr="C:\Users\jdmoons\Documents\Icons All 256\brilliant_computergadgets_multifunction_printer_256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47" y="270378"/>
              <a:ext cx="1221034" cy="12210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4" descr="C:\Users\jdmoons\Documents\Icons All 256\brilliant_computergadgets_multifunction_printer_256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035" y="270378"/>
              <a:ext cx="1221034" cy="12210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7" name="Right Arrow 26"/>
          <p:cNvSpPr/>
          <p:nvPr/>
        </p:nvSpPr>
        <p:spPr>
          <a:xfrm flipV="1">
            <a:off x="7249715" y="4884957"/>
            <a:ext cx="1872208" cy="856949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44" y="4532771"/>
            <a:ext cx="1561319" cy="15613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67" y="4509914"/>
            <a:ext cx="140153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186" y="261442"/>
            <a:ext cx="9145017" cy="1291496"/>
          </a:xfrm>
        </p:spPr>
        <p:txBody>
          <a:bodyPr/>
          <a:lstStyle/>
          <a:p>
            <a:r>
              <a:rPr lang="nl-BE" sz="4000" dirty="0"/>
              <a:t>AutoBites automatise Kofax Express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39" y="2166218"/>
            <a:ext cx="11737304" cy="44319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/>
              <a:t>Automatisation de l’importation, la transformation et l'exportation des images et automatiquement: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3800" dirty="0"/>
              <a:t>Amélioration des images avec </a:t>
            </a:r>
            <a:r>
              <a:rPr lang="fr-FR" sz="3800" dirty="0" err="1"/>
              <a:t>Kofax</a:t>
            </a:r>
            <a:r>
              <a:rPr lang="fr-FR" sz="3800" dirty="0"/>
              <a:t> VRS </a:t>
            </a:r>
            <a:r>
              <a:rPr lang="fr-FR" sz="3300" dirty="0"/>
              <a:t>(Virtual </a:t>
            </a:r>
            <a:r>
              <a:rPr lang="fr-FR" sz="3300" dirty="0" err="1"/>
              <a:t>ReScan</a:t>
            </a:r>
            <a:r>
              <a:rPr lang="fr-FR" sz="3300" dirty="0"/>
              <a:t>)</a:t>
            </a:r>
            <a:endParaRPr lang="fr-FR" sz="3800" dirty="0"/>
          </a:p>
          <a:p>
            <a:r>
              <a:rPr lang="fr-FR" sz="3800" dirty="0"/>
              <a:t>Lecture des codes à barres</a:t>
            </a:r>
          </a:p>
          <a:p>
            <a:r>
              <a:rPr lang="fr-FR" sz="3800" dirty="0"/>
              <a:t>Séparation des documents</a:t>
            </a:r>
          </a:p>
          <a:p>
            <a:r>
              <a:rPr lang="fr-FR" sz="3800" dirty="0"/>
              <a:t>Création des fichiers PDF ultra compressés / </a:t>
            </a:r>
            <a:r>
              <a:rPr lang="fr-FR" sz="3800" dirty="0" err="1"/>
              <a:t>OCR-isés</a:t>
            </a:r>
            <a:endParaRPr lang="fr-FR" sz="3800" dirty="0"/>
          </a:p>
          <a:p>
            <a:r>
              <a:rPr lang="fr-FR" sz="3800" dirty="0"/>
              <a:t>Combiné avec MetaTool, extraction intelligente des données.</a:t>
            </a:r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7" y="229458"/>
            <a:ext cx="1561319" cy="15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186" y="261442"/>
            <a:ext cx="9145017" cy="1291496"/>
          </a:xfrm>
        </p:spPr>
        <p:txBody>
          <a:bodyPr/>
          <a:lstStyle/>
          <a:p>
            <a:r>
              <a:rPr lang="nl-BE" i="1" dirty="0"/>
              <a:t>“Job Switching”</a:t>
            </a:r>
            <a:r>
              <a:rPr lang="nl-BE" dirty="0"/>
              <a:t> automatique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7" y="229458"/>
            <a:ext cx="1561319" cy="1561319"/>
          </a:xfrm>
          <a:prstGeom prst="rect">
            <a:avLst/>
          </a:prstGeom>
        </p:spPr>
      </p:pic>
      <p:pic>
        <p:nvPicPr>
          <p:cNvPr id="7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83" y="2288793"/>
            <a:ext cx="668025" cy="6680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08955" y="2133650"/>
            <a:ext cx="1077363" cy="2934379"/>
            <a:chOff x="1327044" y="2921868"/>
            <a:chExt cx="648072" cy="1765133"/>
          </a:xfrm>
        </p:grpSpPr>
        <p:pic>
          <p:nvPicPr>
            <p:cNvPr id="8" name="Picture 7" descr="Canon-ScanFront-30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7044" y="3462866"/>
              <a:ext cx="648072" cy="648072"/>
            </a:xfrm>
            <a:prstGeom prst="rect">
              <a:avLst/>
            </a:prstGeom>
          </p:spPr>
        </p:pic>
        <p:pic>
          <p:nvPicPr>
            <p:cNvPr id="9" name="Picture 4" descr="C:\Users\jdmoons\Documents\Icons All 256\brilliant_computergadgets_multifunction_printer_256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792" y="4182946"/>
              <a:ext cx="504056" cy="5040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 descr="Fujitsu-Scansnap-S1500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052" y="2921868"/>
              <a:ext cx="576064" cy="576064"/>
            </a:xfrm>
            <a:prstGeom prst="rect">
              <a:avLst/>
            </a:prstGeom>
          </p:spPr>
        </p:pic>
      </p:grpSp>
      <p:sp>
        <p:nvSpPr>
          <p:cNvPr id="11" name="Folded Corner 10"/>
          <p:cNvSpPr/>
          <p:nvPr/>
        </p:nvSpPr>
        <p:spPr>
          <a:xfrm>
            <a:off x="1705099" y="4016985"/>
            <a:ext cx="1998209" cy="1175952"/>
          </a:xfrm>
          <a:prstGeom prst="foldedCorner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Les documents </a:t>
            </a:r>
            <a:r>
              <a:rPr lang="en-US" sz="1600" dirty="0" err="1">
                <a:solidFill>
                  <a:schemeClr val="bg1"/>
                </a:solidFill>
              </a:rPr>
              <a:t>sont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numérisés</a:t>
            </a:r>
            <a:r>
              <a:rPr lang="en-US" sz="1600" dirty="0">
                <a:solidFill>
                  <a:schemeClr val="bg1"/>
                </a:solidFill>
              </a:rPr>
              <a:t> et </a:t>
            </a:r>
            <a:r>
              <a:rPr lang="en-US" sz="1600" dirty="0" err="1">
                <a:solidFill>
                  <a:schemeClr val="bg1"/>
                </a:solidFill>
              </a:rPr>
              <a:t>mis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dans</a:t>
            </a:r>
            <a:r>
              <a:rPr lang="en-US" sz="1600" dirty="0">
                <a:solidFill>
                  <a:schemeClr val="bg1"/>
                </a:solidFill>
              </a:rPr>
              <a:t> des dossiers, par type de document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2497187" y="3028826"/>
            <a:ext cx="504055" cy="360040"/>
          </a:xfrm>
          <a:prstGeom prst="notchedRightArrow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3" descr="C:\Users\jdmoons\AppData\Local\Microsoft\Windows\Temporary Internet Files\Content.IE5\3C5BGR1J\MC900431565[1]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15875" y="2258953"/>
            <a:ext cx="858782" cy="8645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114415" y="2349690"/>
            <a:ext cx="1983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W:\ AutoBites Watched Folder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4115" y="2761240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\ Invoices</a:t>
            </a:r>
          </a:p>
        </p:txBody>
      </p:sp>
      <p:pic>
        <p:nvPicPr>
          <p:cNvPr id="16" name="Picture 15" descr="AutoBites Icon 256x25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267" y="2428360"/>
            <a:ext cx="1172480" cy="11724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Notched Right Arrow 16"/>
          <p:cNvSpPr/>
          <p:nvPr/>
        </p:nvSpPr>
        <p:spPr>
          <a:xfrm>
            <a:off x="5435867" y="3028826"/>
            <a:ext cx="504055" cy="360040"/>
          </a:xfrm>
          <a:prstGeom prst="notchedRightArrow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5867315" y="4016984"/>
            <a:ext cx="2750552" cy="1175951"/>
          </a:xfrm>
          <a:prstGeom prst="foldedCorner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Kofax Express passe automatiquement à une configuration différente sur base du nom du sous-dossier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8899" y="2278835"/>
            <a:ext cx="2069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C:\ Kofax Express Invoices Job</a:t>
            </a:r>
          </a:p>
        </p:txBody>
      </p:sp>
      <p:sp>
        <p:nvSpPr>
          <p:cNvPr id="20" name="Notched Right Arrow 19"/>
          <p:cNvSpPr/>
          <p:nvPr/>
        </p:nvSpPr>
        <p:spPr>
          <a:xfrm>
            <a:off x="7897788" y="3028826"/>
            <a:ext cx="504055" cy="360040"/>
          </a:xfrm>
          <a:prstGeom prst="notchedRightArrow">
            <a:avLst/>
          </a:prstGeom>
          <a:noFill/>
          <a:ln>
            <a:solidFill>
              <a:srgbClr val="FA96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08000" rtlCol="0" anchor="ctr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1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939" y="2740794"/>
            <a:ext cx="668025" cy="668025"/>
          </a:xfrm>
          <a:prstGeom prst="rect">
            <a:avLst/>
          </a:prstGeom>
          <a:noFill/>
        </p:spPr>
      </p:pic>
      <p:pic>
        <p:nvPicPr>
          <p:cNvPr id="22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939" y="3378890"/>
            <a:ext cx="668025" cy="668025"/>
          </a:xfrm>
          <a:prstGeom prst="rect">
            <a:avLst/>
          </a:prstGeom>
          <a:noFill/>
        </p:spPr>
      </p:pic>
      <p:pic>
        <p:nvPicPr>
          <p:cNvPr id="23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939" y="4016985"/>
            <a:ext cx="668025" cy="6680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526336" y="3399899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\ Contracts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4988" y="4047971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\ Delivery Notes</a:t>
            </a:r>
          </a:p>
        </p:txBody>
      </p:sp>
      <p:pic>
        <p:nvPicPr>
          <p:cNvPr id="26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83" y="2936865"/>
            <a:ext cx="668025" cy="6680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9408899" y="2926907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C:\ Kofax Express Contracts Job</a:t>
            </a:r>
          </a:p>
        </p:txBody>
      </p:sp>
      <p:pic>
        <p:nvPicPr>
          <p:cNvPr id="28" name="Picture 2" descr="C:\Users\jdmoons\Documents\Icons All 256\vista_general_file_25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83" y="3584937"/>
            <a:ext cx="668025" cy="66802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9408899" y="3574979"/>
            <a:ext cx="2233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C:\ Kofax Express Deliveries Job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80963" y="5598244"/>
            <a:ext cx="112332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404" tIns="58702" rIns="117404" bIns="58702" numCol="1" anchor="ctr" anchorCtr="0" compatLnSpc="1">
            <a:prstTxWarp prst="textNoShape">
              <a:avLst/>
            </a:prstTxWarp>
          </a:bodyPr>
          <a:lstStyle>
            <a:lvl1pPr algn="l" defTabSz="1048391" rtl="0" eaLnBrk="1" latinLnBrk="0" hangingPunct="1">
              <a:spcBef>
                <a:spcPct val="0"/>
              </a:spcBef>
              <a:buNone/>
              <a:defRPr lang="en-US" sz="48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FR" sz="3200" b="1" dirty="0">
                <a:solidFill>
                  <a:schemeClr val="accent6"/>
                </a:solidFill>
              </a:rPr>
              <a:t>Solution Agnostique!</a:t>
            </a:r>
            <a:r>
              <a:rPr lang="fr-FR" sz="3200" dirty="0"/>
              <a:t> Fonctionne avec n’importe quel appareil MFD capable de numériser vers un dossier réseau.</a:t>
            </a:r>
          </a:p>
        </p:txBody>
      </p:sp>
    </p:spTree>
    <p:extLst>
      <p:ext uri="{BB962C8B-B14F-4D97-AF65-F5344CB8AC3E}">
        <p14:creationId xmlns:p14="http://schemas.microsoft.com/office/powerpoint/2010/main" val="392629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94678" y="261442"/>
            <a:ext cx="10591541" cy="1296144"/>
          </a:xfrm>
        </p:spPr>
        <p:txBody>
          <a:bodyPr/>
          <a:lstStyle/>
          <a:p>
            <a:r>
              <a:rPr lang="nl-BE" dirty="0"/>
              <a:t>	 Connecteurs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" y="257142"/>
            <a:ext cx="1706199" cy="1262987"/>
          </a:xfrm>
          <a:prstGeom prst="rect">
            <a:avLst/>
          </a:prstGeom>
        </p:spPr>
      </p:pic>
      <p:pic>
        <p:nvPicPr>
          <p:cNvPr id="24" name="Picture 23" descr="Alfresco HiR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587" y="1571923"/>
            <a:ext cx="845298" cy="84975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396511" y="1769080"/>
            <a:ext cx="1483082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Alfresco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96511" y="6002924"/>
            <a:ext cx="3023568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Xerox DocuShare</a:t>
            </a:r>
          </a:p>
        </p:txBody>
      </p:sp>
      <p:pic>
        <p:nvPicPr>
          <p:cNvPr id="29" name="Picture 3" descr="C:\Users\jdmoons\Documents\Icons All 256\supervista_database_microsoft_sql_server_25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55" y="3717826"/>
            <a:ext cx="936104" cy="93610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561084" y="4069155"/>
            <a:ext cx="1725136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Database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61084" y="1911776"/>
            <a:ext cx="1385299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Folders</a:t>
            </a:r>
          </a:p>
        </p:txBody>
      </p:sp>
      <p:pic>
        <p:nvPicPr>
          <p:cNvPr id="33" name="Picture 10" descr="C:\Users\jdmoons\Documents\Icons All 256\supervista_mailicons_web_mail_25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55" y="2637706"/>
            <a:ext cx="930948" cy="93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1561084" y="2983886"/>
            <a:ext cx="1083935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Email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96511" y="3462618"/>
            <a:ext cx="2762278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IBM OnDemand</a:t>
            </a:r>
          </a:p>
        </p:txBody>
      </p:sp>
      <p:pic>
        <p:nvPicPr>
          <p:cNvPr id="36" name="Picture 1" descr="C:\Users\jdmoons\Desktop\Wordpress\CaptureBites\Images\IBM CMOD\IBM_Blue_140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564" y="3327857"/>
            <a:ext cx="794048" cy="7940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SAP_256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28" y="5142712"/>
            <a:ext cx="1161200" cy="5760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7396511" y="5156156"/>
            <a:ext cx="1553551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SAP R/3</a:t>
            </a:r>
          </a:p>
        </p:txBody>
      </p:sp>
      <p:pic>
        <p:nvPicPr>
          <p:cNvPr id="39" name="Picture 38" descr="CB_Folder_25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55" y="1701602"/>
            <a:ext cx="794943" cy="7949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64" y="5904342"/>
            <a:ext cx="715685" cy="71568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05" y="4229297"/>
            <a:ext cx="748388" cy="748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7396511" y="4309387"/>
            <a:ext cx="4242107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800" dirty="0"/>
              <a:t>OpenText Content Server</a:t>
            </a:r>
            <a:endParaRPr lang="en-US" sz="28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5739183"/>
            <a:ext cx="880844" cy="880844"/>
          </a:xfrm>
          <a:prstGeom prst="rect">
            <a:avLst/>
          </a:prstGeom>
          <a:effectLst>
            <a:glow rad="50800">
              <a:schemeClr val="bg1">
                <a:alpha val="73000"/>
              </a:schemeClr>
            </a:glow>
          </a:effectLst>
        </p:spPr>
      </p:pic>
      <p:sp>
        <p:nvSpPr>
          <p:cNvPr id="44" name="TextBox 43"/>
          <p:cNvSpPr txBox="1"/>
          <p:nvPr/>
        </p:nvSpPr>
        <p:spPr>
          <a:xfrm>
            <a:off x="1535136" y="5903070"/>
            <a:ext cx="4562451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err="1"/>
              <a:t>Sharepoint</a:t>
            </a:r>
            <a:r>
              <a:rPr lang="en-US" sz="2800" dirty="0"/>
              <a:t> Server &amp; Online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61083" y="4957024"/>
            <a:ext cx="3280177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FTP, SFTP &amp; FTPS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4768096"/>
            <a:ext cx="895777" cy="89577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05" y="2625336"/>
            <a:ext cx="783307" cy="41539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396511" y="2615849"/>
            <a:ext cx="4605732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/>
              <a:t>Cloud content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656633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47" y="261442"/>
            <a:ext cx="11840944" cy="1008112"/>
          </a:xfrm>
        </p:spPr>
        <p:txBody>
          <a:bodyPr/>
          <a:lstStyle/>
          <a:p>
            <a:r>
              <a:rPr lang="nl-BE" dirty="0"/>
              <a:t>Tarification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9842" y="1701602"/>
            <a:ext cx="11202361" cy="443192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Editions identiques à </a:t>
            </a:r>
            <a:r>
              <a:rPr lang="fr-FR" dirty="0" err="1"/>
              <a:t>Kofax</a:t>
            </a:r>
            <a:r>
              <a:rPr lang="fr-FR" dirty="0"/>
              <a:t> Express:</a:t>
            </a:r>
          </a:p>
          <a:p>
            <a:pPr lvl="1"/>
            <a:r>
              <a:rPr lang="fr-FR" sz="3200" dirty="0"/>
              <a:t>Desktop, </a:t>
            </a:r>
            <a:r>
              <a:rPr lang="fr-FR" sz="3200" dirty="0" err="1"/>
              <a:t>Workgroup</a:t>
            </a:r>
            <a:r>
              <a:rPr lang="fr-FR" sz="3200" dirty="0"/>
              <a:t>, Workstation, LVP, MVP, HVP, SHVP</a:t>
            </a:r>
          </a:p>
          <a:p>
            <a:pPr lvl="1"/>
            <a:r>
              <a:rPr lang="fr-FR" sz="3200" dirty="0"/>
              <a:t>+20% pour la 1ère année de maintenance</a:t>
            </a:r>
          </a:p>
          <a:p>
            <a:pPr lvl="1"/>
            <a:r>
              <a:rPr lang="fr-FR" sz="3200" dirty="0"/>
              <a:t>Volume illimité </a:t>
            </a:r>
          </a:p>
          <a:p>
            <a:pPr lvl="1"/>
            <a:r>
              <a:rPr lang="nl-BE" sz="3200" dirty="0"/>
              <a:t>Les licences n’expirent jamais</a:t>
            </a:r>
          </a:p>
          <a:p>
            <a:pPr lvl="1"/>
            <a:r>
              <a:rPr lang="nl-BE" sz="3200" dirty="0"/>
              <a:t>La vitesse d’importation d’AutoBites/Folderscan dépend du niveau de licence: Desktop = 30ipm, Workgroup &amp; Worstation = 60ipm, LVP = 90ipm, MVP = 120 ipm, HVP = 150 ipm, SHVP ipm illimité (dépend de la vitesse du PC)</a:t>
            </a:r>
          </a:p>
          <a:p>
            <a:pPr lvl="1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57988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50" y="261442"/>
            <a:ext cx="11274369" cy="1080120"/>
          </a:xfrm>
        </p:spPr>
        <p:txBody>
          <a:bodyPr/>
          <a:lstStyle/>
          <a:p>
            <a:r>
              <a:rPr lang="nl-BE" dirty="0"/>
              <a:t>www.capturebites.com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39" y="1701602"/>
            <a:ext cx="7925817" cy="4608512"/>
          </a:xfrm>
          <a:prstGeom prst="rect">
            <a:avLst/>
          </a:prstGeom>
          <a:effectLst>
            <a:glow rad="381000">
              <a:schemeClr val="bg1">
                <a:alpha val="3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90133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178" y="2724697"/>
            <a:ext cx="9864065" cy="1263472"/>
          </a:xfrm>
        </p:spPr>
        <p:txBody>
          <a:bodyPr/>
          <a:lstStyle/>
          <a:p>
            <a:r>
              <a:rPr lang="nl-BE" dirty="0"/>
              <a:t>Connecteurs spéciaux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52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				       Exportation multiple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" y="257142"/>
            <a:ext cx="1706199" cy="12629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49" y="313911"/>
            <a:ext cx="1706199" cy="12629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43" y="313911"/>
            <a:ext cx="1706199" cy="1262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1203" y="1989634"/>
            <a:ext cx="685480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1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	     Estampillage numérique</a:t>
            </a:r>
            <a:endParaRPr lang="en-US" dirty="0"/>
          </a:p>
        </p:txBody>
      </p:sp>
      <p:pic>
        <p:nvPicPr>
          <p:cNvPr id="47" name="Picture 46" descr="Document Before Digital Imprinting 644x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939" y="1845618"/>
            <a:ext cx="5529560" cy="2103637"/>
          </a:xfrm>
          <a:prstGeom prst="rect">
            <a:avLst/>
          </a:prstGeom>
        </p:spPr>
      </p:pic>
      <p:pic>
        <p:nvPicPr>
          <p:cNvPr id="48" name="Picture 47" descr="Document After Digital Imprinting 644x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5499" y="4077866"/>
            <a:ext cx="6048672" cy="25453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171151"/>
            <a:ext cx="1512168" cy="1476726"/>
          </a:xfrm>
          <a:prstGeom prst="rect">
            <a:avLst/>
          </a:prstGeom>
        </p:spPr>
      </p:pic>
      <p:sp>
        <p:nvSpPr>
          <p:cNvPr id="51" name="Bent Arrow 50"/>
          <p:cNvSpPr/>
          <p:nvPr/>
        </p:nvSpPr>
        <p:spPr>
          <a:xfrm flipV="1">
            <a:off x="3217267" y="4051564"/>
            <a:ext cx="1872208" cy="1445916"/>
          </a:xfrm>
          <a:prstGeom prst="bentArrow">
            <a:avLst>
              <a:gd name="adj1" fmla="val 30854"/>
              <a:gd name="adj2" fmla="val 33904"/>
              <a:gd name="adj3" fmla="val 39531"/>
              <a:gd name="adj4" fmla="val 43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8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Amélioration</a:t>
            </a:r>
            <a:r>
              <a:rPr lang="en-US" dirty="0"/>
              <a:t> des images avec VRS</a:t>
            </a:r>
          </a:p>
        </p:txBody>
      </p:sp>
      <p:pic>
        <p:nvPicPr>
          <p:cNvPr id="1026" name="Picture 2" descr="C:\Users\jdmoons\Desktop\Capturebites\Presentations\Network Scanners\Images\Skewed Car 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02141" y="1881937"/>
            <a:ext cx="3240927" cy="373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jdmoons\Desktop\Capturebites\Presentations\Network Scanners\Images\Car Title after V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1275" y="2142745"/>
            <a:ext cx="3674904" cy="340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35"/>
          <p:cNvGrpSpPr/>
          <p:nvPr/>
        </p:nvGrpSpPr>
        <p:grpSpPr>
          <a:xfrm>
            <a:off x="2875272" y="4403696"/>
            <a:ext cx="3139090" cy="1402362"/>
            <a:chOff x="2431926" y="4578052"/>
            <a:chExt cx="3137860" cy="1518550"/>
          </a:xfrm>
        </p:grpSpPr>
        <p:sp>
          <p:nvSpPr>
            <p:cNvPr id="13" name="Oval 12"/>
            <p:cNvSpPr/>
            <p:nvPr/>
          </p:nvSpPr>
          <p:spPr>
            <a:xfrm>
              <a:off x="2431926" y="4578052"/>
              <a:ext cx="1224136" cy="122413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016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24014" y="5472810"/>
              <a:ext cx="2345772" cy="62379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515938" indent="-398463"/>
              <a:r>
                <a:rPr lang="en-US" sz="1800" b="1" dirty="0">
                  <a:solidFill>
                    <a:schemeClr val="tx1"/>
                  </a:solidFill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</a:rPr>
                <a:t>     Amelioration des </a:t>
              </a:r>
              <a:r>
                <a:rPr lang="en-US" sz="1800" dirty="0" err="1">
                  <a:solidFill>
                    <a:schemeClr val="tx1"/>
                  </a:solidFill>
                </a:rPr>
                <a:t>textes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</a:rPr>
                <a:t>peu</a:t>
              </a:r>
              <a:r>
                <a:rPr lang="en-US" sz="1800" dirty="0">
                  <a:solidFill>
                    <a:schemeClr val="tx1"/>
                  </a:solidFill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</a:rPr>
                <a:t>lisibles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1434548" y="5135178"/>
            <a:ext cx="3798943" cy="1462968"/>
            <a:chOff x="631726" y="5370140"/>
            <a:chExt cx="3797455" cy="1584176"/>
          </a:xfrm>
        </p:grpSpPr>
        <p:sp>
          <p:nvSpPr>
            <p:cNvPr id="15" name="Oval 14"/>
            <p:cNvSpPr/>
            <p:nvPr/>
          </p:nvSpPr>
          <p:spPr>
            <a:xfrm rot="16200000">
              <a:off x="631726" y="5370140"/>
              <a:ext cx="1296145" cy="1296145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1016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51805" y="6306244"/>
              <a:ext cx="3077376" cy="64807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447765" indent="-362022"/>
              <a:r>
                <a:rPr lang="en-US" sz="1800" b="1" dirty="0">
                  <a:solidFill>
                    <a:schemeClr val="tx1"/>
                  </a:solidFill>
                </a:rPr>
                <a:t>3 </a:t>
              </a:r>
              <a:r>
                <a:rPr lang="en-US" sz="1800" dirty="0">
                  <a:solidFill>
                    <a:schemeClr val="tx1"/>
                  </a:solidFill>
                </a:rPr>
                <a:t> 	Elimination des </a:t>
              </a:r>
              <a:r>
                <a:rPr lang="en-US" sz="1800" dirty="0" err="1">
                  <a:solidFill>
                    <a:schemeClr val="tx1"/>
                  </a:solidFill>
                </a:rPr>
                <a:t>bords</a:t>
              </a:r>
              <a:r>
                <a:rPr lang="en-US" sz="1800" dirty="0">
                  <a:solidFill>
                    <a:schemeClr val="tx1"/>
                  </a:solidFill>
                </a:rPr>
                <a:t> noirs &amp; </a:t>
              </a:r>
              <a:r>
                <a:rPr lang="en-US" sz="1800" dirty="0" err="1">
                  <a:solidFill>
                    <a:schemeClr val="tx1"/>
                  </a:solidFill>
                </a:rPr>
                <a:t>rognage</a:t>
              </a:r>
              <a:r>
                <a:rPr lang="en-US" sz="1800" dirty="0">
                  <a:solidFill>
                    <a:schemeClr val="tx1"/>
                  </a:solidFill>
                </a:rPr>
                <a:t> de </a:t>
              </a:r>
              <a:r>
                <a:rPr lang="en-US" sz="1800" dirty="0" err="1">
                  <a:solidFill>
                    <a:schemeClr val="tx1"/>
                  </a:solidFill>
                </a:rPr>
                <a:t>l’image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2371019" y="3273219"/>
            <a:ext cx="3241629" cy="1063976"/>
            <a:chOff x="1927870" y="3353916"/>
            <a:chExt cx="3240360" cy="1152128"/>
          </a:xfrm>
        </p:grpSpPr>
        <p:sp>
          <p:nvSpPr>
            <p:cNvPr id="16" name="Oval 15"/>
            <p:cNvSpPr/>
            <p:nvPr/>
          </p:nvSpPr>
          <p:spPr>
            <a:xfrm>
              <a:off x="1927870" y="3353916"/>
              <a:ext cx="1152128" cy="1152128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1016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75942" y="3425924"/>
              <a:ext cx="2592288" cy="360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5   </a:t>
              </a:r>
              <a:r>
                <a:rPr lang="en-US" sz="1800" dirty="0">
                  <a:solidFill>
                    <a:schemeClr val="tx1"/>
                  </a:solidFill>
                </a:rPr>
                <a:t> Effacement du fond</a:t>
              </a: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1002330" y="1477760"/>
            <a:ext cx="2665341" cy="1157698"/>
            <a:chOff x="630668" y="1625724"/>
            <a:chExt cx="2664298" cy="1253615"/>
          </a:xfrm>
        </p:grpSpPr>
        <p:sp>
          <p:nvSpPr>
            <p:cNvPr id="6" name="Rounded Rectangle 5"/>
            <p:cNvSpPr/>
            <p:nvPr/>
          </p:nvSpPr>
          <p:spPr>
            <a:xfrm>
              <a:off x="630668" y="1625724"/>
              <a:ext cx="2664298" cy="36004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</a:rPr>
                <a:t>    Rotation </a:t>
              </a:r>
              <a:r>
                <a:rPr lang="en-US" sz="1800" dirty="0" err="1">
                  <a:solidFill>
                    <a:schemeClr val="tx1"/>
                  </a:solidFill>
                </a:rPr>
                <a:t>Automatique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2" name="Bent Arrow 31"/>
            <p:cNvSpPr/>
            <p:nvPr/>
          </p:nvSpPr>
          <p:spPr>
            <a:xfrm>
              <a:off x="630669" y="2057772"/>
              <a:ext cx="824408" cy="821567"/>
            </a:xfrm>
            <a:prstGeom prst="bentArrow">
              <a:avLst>
                <a:gd name="adj1" fmla="val 12938"/>
                <a:gd name="adj2" fmla="val 12361"/>
                <a:gd name="adj3" fmla="val 25000"/>
                <a:gd name="adj4" fmla="val 29309"/>
              </a:avLst>
            </a:prstGeom>
            <a:solidFill>
              <a:schemeClr val="bg1"/>
            </a:solidFill>
            <a:ln w="190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37"/>
          <p:cNvGrpSpPr/>
          <p:nvPr/>
        </p:nvGrpSpPr>
        <p:grpSpPr>
          <a:xfrm>
            <a:off x="3667670" y="1677255"/>
            <a:ext cx="3831101" cy="1063976"/>
            <a:chOff x="3224014" y="1625724"/>
            <a:chExt cx="3829599" cy="1152128"/>
          </a:xfrm>
        </p:grpSpPr>
        <p:sp>
          <p:nvSpPr>
            <p:cNvPr id="10" name="Oval 9"/>
            <p:cNvSpPr/>
            <p:nvPr/>
          </p:nvSpPr>
          <p:spPr>
            <a:xfrm rot="4666951" flipH="1">
              <a:off x="3224014" y="1625724"/>
              <a:ext cx="1152128" cy="1152128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1016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72086" y="1625724"/>
              <a:ext cx="3181527" cy="36004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6    </a:t>
              </a:r>
              <a:r>
                <a:rPr lang="en-US" sz="1800" dirty="0">
                  <a:solidFill>
                    <a:schemeClr val="tx1"/>
                  </a:solidFill>
                </a:rPr>
                <a:t> Effacement des perforations</a:t>
              </a:r>
            </a:p>
          </p:txBody>
        </p:sp>
      </p:grpSp>
      <p:grpSp>
        <p:nvGrpSpPr>
          <p:cNvPr id="18" name="Group 29"/>
          <p:cNvGrpSpPr/>
          <p:nvPr/>
        </p:nvGrpSpPr>
        <p:grpSpPr>
          <a:xfrm>
            <a:off x="696987" y="2209243"/>
            <a:ext cx="1728192" cy="2955032"/>
            <a:chOff x="254494" y="2201788"/>
            <a:chExt cx="1727516" cy="3199860"/>
          </a:xfrm>
        </p:grpSpPr>
        <p:grpSp>
          <p:nvGrpSpPr>
            <p:cNvPr id="20" name="Group 28"/>
            <p:cNvGrpSpPr/>
            <p:nvPr/>
          </p:nvGrpSpPr>
          <p:grpSpPr>
            <a:xfrm>
              <a:off x="847751" y="2201788"/>
              <a:ext cx="432048" cy="3199860"/>
              <a:chOff x="847751" y="2201788"/>
              <a:chExt cx="432048" cy="319986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-447654" y="3835061"/>
                <a:ext cx="3122529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3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V="1">
                <a:off x="-677796" y="3801717"/>
                <a:ext cx="3199860" cy="1"/>
              </a:xfrm>
              <a:prstGeom prst="line">
                <a:avLst/>
              </a:prstGeom>
              <a:ln w="28575">
                <a:solidFill>
                  <a:schemeClr val="accent6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rc 30"/>
              <p:cNvSpPr/>
              <p:nvPr/>
            </p:nvSpPr>
            <p:spPr>
              <a:xfrm rot="5843866">
                <a:off x="955763" y="5014524"/>
                <a:ext cx="216024" cy="432048"/>
              </a:xfrm>
              <a:prstGeom prst="arc">
                <a:avLst>
                  <a:gd name="adj1" fmla="val 17026917"/>
                  <a:gd name="adj2" fmla="val 3113241"/>
                </a:avLst>
              </a:prstGeom>
              <a:ln w="28575">
                <a:solidFill>
                  <a:schemeClr val="accent6"/>
                </a:solidFill>
                <a:prstDash val="solid"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54494" y="4650060"/>
              <a:ext cx="1727516" cy="36004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A95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</a:rPr>
                <a:t>    </a:t>
              </a:r>
              <a:r>
                <a:rPr lang="en-US" sz="1800" dirty="0" err="1">
                  <a:solidFill>
                    <a:schemeClr val="tx1"/>
                  </a:solidFill>
                </a:rPr>
                <a:t>Redressage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36111" y="5861143"/>
            <a:ext cx="4825972" cy="736772"/>
            <a:chOff x="6262033" y="5856914"/>
            <a:chExt cx="4825972" cy="736772"/>
          </a:xfrm>
        </p:grpSpPr>
        <p:grpSp>
          <p:nvGrpSpPr>
            <p:cNvPr id="21" name="Group 33"/>
            <p:cNvGrpSpPr/>
            <p:nvPr/>
          </p:nvGrpSpPr>
          <p:grpSpPr>
            <a:xfrm>
              <a:off x="6262033" y="5856914"/>
              <a:ext cx="4825972" cy="736772"/>
              <a:chOff x="5744294" y="6367696"/>
              <a:chExt cx="4824083" cy="79781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506264" y="6367696"/>
                <a:ext cx="3062113" cy="64211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A954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800" b="1" dirty="0">
                    <a:solidFill>
                      <a:schemeClr val="tx1"/>
                    </a:solidFill>
                  </a:rPr>
                  <a:t>7    </a:t>
                </a:r>
                <a:r>
                  <a:rPr lang="en-US" sz="1800" dirty="0">
                    <a:solidFill>
                      <a:schemeClr val="tx1"/>
                    </a:solidFill>
                  </a:rPr>
                  <a:t> Suppression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automatique</a:t>
                </a:r>
                <a:r>
                  <a:rPr lang="en-US" sz="1800" dirty="0">
                    <a:solidFill>
                      <a:schemeClr val="tx1"/>
                    </a:solidFill>
                  </a:rPr>
                  <a:t> des pages blanches</a:t>
                </a: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744294" y="6386022"/>
                <a:ext cx="1655886" cy="779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5" name="Cross 34"/>
            <p:cNvSpPr/>
            <p:nvPr/>
          </p:nvSpPr>
          <p:spPr>
            <a:xfrm rot="2700000">
              <a:off x="7303246" y="6003739"/>
              <a:ext cx="426536" cy="462056"/>
            </a:xfrm>
            <a:prstGeom prst="plus">
              <a:avLst>
                <a:gd name="adj" fmla="val 41147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ight Arrow 32"/>
          <p:cNvSpPr/>
          <p:nvPr/>
        </p:nvSpPr>
        <p:spPr>
          <a:xfrm flipV="1">
            <a:off x="6014361" y="3295587"/>
            <a:ext cx="1378283" cy="856949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Scission de livrets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2319047"/>
            <a:ext cx="2084798" cy="14843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33" y="4257675"/>
            <a:ext cx="8525994" cy="1440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0" y="2205658"/>
            <a:ext cx="8623689" cy="1408988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flipV="1">
            <a:off x="1053593" y="4725937"/>
            <a:ext cx="1872208" cy="856949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23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Scission de dépliants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1629594"/>
            <a:ext cx="3707620" cy="3024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1" y="4725938"/>
            <a:ext cx="7849477" cy="172819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flipV="1">
            <a:off x="1561083" y="5229994"/>
            <a:ext cx="1872208" cy="856949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71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Print – </a:t>
            </a:r>
            <a:r>
              <a:rPr lang="nl-BE" dirty="0" err="1"/>
              <a:t>Exportation</a:t>
            </a:r>
            <a:r>
              <a:rPr lang="nl-BE" dirty="0"/>
              <a:t> vers </a:t>
            </a:r>
            <a:r>
              <a:rPr lang="nl-BE" dirty="0" err="1"/>
              <a:t>une</a:t>
            </a:r>
            <a:r>
              <a:rPr lang="nl-BE" dirty="0"/>
              <a:t> </a:t>
            </a:r>
            <a:r>
              <a:rPr lang="nl-BE" dirty="0" err="1"/>
              <a:t>imprimante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4406993" y="3469048"/>
            <a:ext cx="1258546" cy="576064"/>
          </a:xfrm>
          <a:prstGeom prst="rightArrow">
            <a:avLst>
              <a:gd name="adj1" fmla="val 47219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987" y="1845618"/>
            <a:ext cx="2645734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8446" y="1989634"/>
            <a:ext cx="2727970" cy="3868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0214" y="1989634"/>
            <a:ext cx="2741989" cy="3868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809" y="3818234"/>
            <a:ext cx="336240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9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1850" y="261442"/>
            <a:ext cx="11490393" cy="1584176"/>
          </a:xfrm>
        </p:spPr>
        <p:txBody>
          <a:bodyPr/>
          <a:lstStyle/>
          <a:p>
            <a:pPr marL="1658938"/>
            <a:r>
              <a:rPr lang="nl-BE" dirty="0"/>
              <a:t>Macro</a:t>
            </a:r>
            <a:br>
              <a:rPr lang="nl-BE" dirty="0"/>
            </a:br>
            <a:r>
              <a:rPr lang="nl-BE" sz="3100" dirty="0"/>
              <a:t>Exécution de commandes avant ou après l’exportation</a:t>
            </a:r>
            <a:endParaRPr lang="en-US" sz="31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786" y="2493690"/>
            <a:ext cx="7536143" cy="30963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9" y="261442"/>
            <a:ext cx="1493296" cy="1493296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8401844" y="1990299"/>
            <a:ext cx="3456384" cy="44319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2321" indent="-282321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120000"/>
              <a:buFont typeface="Arial" pitchFamily="34" charset="0"/>
              <a:buChar char="•"/>
              <a:defRPr sz="3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7150" indent="-233587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2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10488" indent="-262097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130000"/>
              <a:buFont typeface="Arial" pitchFamily="34" charset="0"/>
              <a:buChar char="•"/>
              <a:defRPr sz="2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34684" indent="-262097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1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58879" indent="-262097" algn="l" defTabSz="1048391" rtl="0" eaLnBrk="1" latinLnBrk="0" hangingPunct="1">
              <a:spcBef>
                <a:spcPct val="20000"/>
              </a:spcBef>
              <a:buClr>
                <a:schemeClr val="bg1"/>
              </a:buClr>
              <a:buSzPct val="130000"/>
              <a:buFont typeface="Arial" pitchFamily="34" charset="0"/>
              <a:buChar char="•"/>
              <a:defRPr sz="1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83075" indent="-262097" algn="l" defTabSz="1048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07273" indent="-262097" algn="l" defTabSz="1048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1468" indent="-262097" algn="l" defTabSz="1048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5663" indent="-262097" algn="l" defTabSz="1048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Zipper des </a:t>
            </a:r>
            <a:r>
              <a:rPr lang="en-IE" dirty="0" err="1"/>
              <a:t>fichiers</a:t>
            </a:r>
            <a:endParaRPr lang="en-IE" dirty="0"/>
          </a:p>
          <a:p>
            <a:r>
              <a:rPr lang="en-IE" dirty="0"/>
              <a:t>Signer des PDF</a:t>
            </a:r>
          </a:p>
          <a:p>
            <a:r>
              <a:rPr lang="en-IE" dirty="0"/>
              <a:t>Copier/</a:t>
            </a:r>
            <a:r>
              <a:rPr lang="en-IE" dirty="0" err="1"/>
              <a:t>Supprimer</a:t>
            </a:r>
            <a:r>
              <a:rPr lang="en-IE" dirty="0"/>
              <a:t> des </a:t>
            </a:r>
            <a:r>
              <a:rPr lang="en-IE" dirty="0" err="1"/>
              <a:t>fichiers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dossiers</a:t>
            </a:r>
          </a:p>
          <a:p>
            <a:r>
              <a:rPr lang="en-IE" dirty="0" err="1"/>
              <a:t>Exécuter</a:t>
            </a:r>
            <a:r>
              <a:rPr lang="en-IE" dirty="0"/>
              <a:t> </a:t>
            </a:r>
            <a:r>
              <a:rPr lang="en-IE" dirty="0" err="1"/>
              <a:t>vos</a:t>
            </a:r>
            <a:r>
              <a:rPr lang="en-IE" dirty="0"/>
              <a:t> </a:t>
            </a:r>
            <a:r>
              <a:rPr lang="en-IE" dirty="0" err="1"/>
              <a:t>propres</a:t>
            </a:r>
            <a:r>
              <a:rPr lang="en-IE" dirty="0"/>
              <a:t> programmes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63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	    Commander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739" t="620" r="1558" b="2701"/>
          <a:stretch/>
        </p:blipFill>
        <p:spPr bwMode="auto">
          <a:xfrm>
            <a:off x="4801443" y="1845617"/>
            <a:ext cx="6383631" cy="47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>
            <a:hlinkClick r:id="rId3" action="ppaction://program" highlightClick="1"/>
          </p:cNvPr>
          <p:cNvSpPr/>
          <p:nvPr/>
        </p:nvSpPr>
        <p:spPr>
          <a:xfrm>
            <a:off x="9378425" y="2093172"/>
            <a:ext cx="1728192" cy="184494"/>
          </a:xfrm>
          <a:prstGeom prst="roundRect">
            <a:avLst/>
          </a:prstGeom>
          <a:solidFill>
            <a:srgbClr val="027AC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Scan Supporting Documents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987" y="1845618"/>
            <a:ext cx="3566111" cy="4680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261442"/>
            <a:ext cx="1170583" cy="11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38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de code à barres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995" y="1845618"/>
            <a:ext cx="4318113" cy="4614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1603" y="1845618"/>
            <a:ext cx="4425876" cy="18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31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1163" y="405458"/>
            <a:ext cx="9914012" cy="1296144"/>
          </a:xfrm>
        </p:spPr>
        <p:txBody>
          <a:bodyPr/>
          <a:lstStyle/>
          <a:p>
            <a:r>
              <a:rPr lang="nl-BE" sz="3600" dirty="0"/>
              <a:t>Générateur d’installateurs</a:t>
            </a:r>
            <a:br>
              <a:rPr lang="nl-BE" sz="3600" dirty="0"/>
            </a:br>
            <a:r>
              <a:rPr lang="fr-FR" sz="2400" dirty="0"/>
              <a:t>Créez votre propre installateur pour déployer des configurations, des profils, des bases de données, des images de test, etc.</a:t>
            </a:r>
            <a:endParaRPr lang="en-US" sz="24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261442"/>
            <a:ext cx="1493296" cy="1493296"/>
          </a:xfrm>
          <a:prstGeom prst="rect">
            <a:avLst/>
          </a:prstGeom>
        </p:spPr>
      </p:pic>
      <p:pic>
        <p:nvPicPr>
          <p:cNvPr id="1026" name="Picture 2" descr="http://capturebites.com/wp-content/uploads/2015/03/Create_Installer_Tool_Bui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2485263"/>
            <a:ext cx="5616624" cy="14603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apturebites.com/wp-content/uploads/2015/03/Create_Installer_Tool_Download_Micro_Sit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13101" r="56819" b="5771"/>
          <a:stretch/>
        </p:blipFill>
        <p:spPr bwMode="auto">
          <a:xfrm>
            <a:off x="4190112" y="3210070"/>
            <a:ext cx="2676238" cy="337334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pturebites.com/wp-content/uploads/2015/03/Create_Installer_Tool_Final_Install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24" y="3210070"/>
            <a:ext cx="4802514" cy="33880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62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Questions…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97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Démo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04" y="2565698"/>
            <a:ext cx="3312368" cy="25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9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73251" y="477466"/>
            <a:ext cx="6048672" cy="5903068"/>
            <a:chOff x="3145259" y="621482"/>
            <a:chExt cx="6048672" cy="59030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259" y="621482"/>
              <a:ext cx="5395278" cy="5903068"/>
            </a:xfrm>
            <a:prstGeom prst="rect">
              <a:avLst/>
            </a:prstGeom>
          </p:spPr>
        </p:pic>
        <p:pic>
          <p:nvPicPr>
            <p:cNvPr id="3" name="Picture 2" descr="Kofax Express_256x256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1483" y="2461105"/>
              <a:ext cx="4032448" cy="4032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89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Séparation automatique des documents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398"/>
          <a:stretch>
            <a:fillRect/>
          </a:stretch>
        </p:blipFill>
        <p:spPr bwMode="auto">
          <a:xfrm>
            <a:off x="5496630" y="2061642"/>
            <a:ext cx="628959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917626"/>
            <a:ext cx="4056112" cy="40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Indexation à code à barre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5" y="1557586"/>
            <a:ext cx="4416152" cy="4416152"/>
          </a:xfrm>
          <a:prstGeom prst="rect">
            <a:avLst/>
          </a:prstGeom>
          <a:effectLst>
            <a:glow rad="381000">
              <a:schemeClr val="bg1">
                <a:alpha val="50000"/>
              </a:schemeClr>
            </a:glow>
            <a:softEdge rad="0"/>
          </a:effectLst>
        </p:spPr>
      </p:pic>
      <p:pic>
        <p:nvPicPr>
          <p:cNvPr id="4" name="Picture 3" descr="Bar Code Choice L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851" y="573088"/>
            <a:ext cx="1593850" cy="571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 dans une base de données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22730"/>
          <a:stretch>
            <a:fillRect/>
          </a:stretch>
        </p:blipFill>
        <p:spPr bwMode="auto">
          <a:xfrm>
            <a:off x="624979" y="1628750"/>
            <a:ext cx="4100399" cy="80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rapezoid 13"/>
          <p:cNvSpPr/>
          <p:nvPr/>
        </p:nvSpPr>
        <p:spPr>
          <a:xfrm rot="10800000">
            <a:off x="3135605" y="1988068"/>
            <a:ext cx="1584796" cy="837654"/>
          </a:xfrm>
          <a:prstGeom prst="trapezoid">
            <a:avLst>
              <a:gd name="adj" fmla="val 53613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  <a:alpha val="83000"/>
                </a:srgbClr>
              </a:gs>
              <a:gs pos="100000">
                <a:srgbClr val="FF0000">
                  <a:tint val="23500"/>
                  <a:satMod val="160000"/>
                  <a:alpha val="7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2881497" y="2825722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SCBE000995_01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3797" y="2618970"/>
            <a:ext cx="803611" cy="26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Service</a:t>
            </a:r>
            <a:r>
              <a:rPr lang="en-US" sz="1100" dirty="0"/>
              <a:t> </a:t>
            </a:r>
            <a:r>
              <a:rPr lang="en-US" sz="1100" dirty="0" err="1">
                <a:solidFill>
                  <a:schemeClr val="bg1"/>
                </a:solidFill>
              </a:rPr>
              <a:t>Nr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4725378" y="3448444"/>
            <a:ext cx="1872942" cy="1240730"/>
            <a:chOff x="4448150" y="3524734"/>
            <a:chExt cx="1872208" cy="1343526"/>
          </a:xfrm>
        </p:grpSpPr>
        <p:pic>
          <p:nvPicPr>
            <p:cNvPr id="8" name="Picture 4" descr="C:\Documents and Settings\SWilcox\Desktop\0 Project - BRAND\ALL_ICONS\Databa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952" y="3565447"/>
              <a:ext cx="1302406" cy="130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C:\Documents and Settings\SWilcox\Desktop\0 Project - BRAND\ALL_ICONS\Searc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150" y="3524734"/>
              <a:ext cx="1302406" cy="130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657427" y="4844913"/>
            <a:ext cx="4104456" cy="8171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</a:rPr>
              <a:t>Recherche des informations relatives dans une base de données 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V="1">
            <a:off x="3797294" y="3256691"/>
            <a:ext cx="1104615" cy="1092451"/>
          </a:xfrm>
          <a:prstGeom prst="ben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V="1">
            <a:off x="6526283" y="3855177"/>
            <a:ext cx="2235600" cy="504083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9121077" y="3921677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SCBE000995_01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26120" y="3707667"/>
            <a:ext cx="803611" cy="26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Service </a:t>
            </a:r>
            <a:r>
              <a:rPr lang="en-US" sz="1100" dirty="0" err="1">
                <a:solidFill>
                  <a:schemeClr val="bg1"/>
                </a:solidFill>
              </a:rPr>
              <a:t>Nr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Frame 26"/>
          <p:cNvSpPr/>
          <p:nvPr/>
        </p:nvSpPr>
        <p:spPr>
          <a:xfrm>
            <a:off x="9121077" y="4453665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CB Bank Inc.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26120" y="4239655"/>
            <a:ext cx="741079" cy="26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Customer</a:t>
            </a:r>
          </a:p>
        </p:txBody>
      </p:sp>
      <p:sp>
        <p:nvSpPr>
          <p:cNvPr id="30" name="Frame 29"/>
          <p:cNvSpPr/>
          <p:nvPr/>
        </p:nvSpPr>
        <p:spPr>
          <a:xfrm>
            <a:off x="9121077" y="4985653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Brussels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26120" y="4771643"/>
            <a:ext cx="402768" cy="26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City</a:t>
            </a:r>
          </a:p>
        </p:txBody>
      </p:sp>
      <p:sp>
        <p:nvSpPr>
          <p:cNvPr id="33" name="Frame 32"/>
          <p:cNvSpPr/>
          <p:nvPr/>
        </p:nvSpPr>
        <p:spPr>
          <a:xfrm>
            <a:off x="9121077" y="5517642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Network Scanner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26120" y="5303632"/>
            <a:ext cx="877366" cy="26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Device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bg1"/>
                </a:solidFill>
              </a:rPr>
              <a:t>Type</a:t>
            </a:r>
          </a:p>
        </p:txBody>
      </p:sp>
      <p:sp>
        <p:nvSpPr>
          <p:cNvPr id="36" name="Frame 35"/>
          <p:cNvSpPr/>
          <p:nvPr/>
        </p:nvSpPr>
        <p:spPr>
          <a:xfrm>
            <a:off x="9121077" y="6049630"/>
            <a:ext cx="2161086" cy="332493"/>
          </a:xfrm>
          <a:prstGeom prst="fram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SF300P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26120" y="5835620"/>
            <a:ext cx="555088" cy="261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54369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Outil de séléction OCR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18" y="1773610"/>
            <a:ext cx="11089232" cy="45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3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Format PDF ultra compressé</a:t>
            </a:r>
            <a:br>
              <a:rPr lang="nl-BE" sz="4400" dirty="0"/>
            </a:br>
            <a:r>
              <a:rPr lang="nl-BE" sz="4400" dirty="0"/>
              <a:t>Fichiers Couleur avec la taille de N&amp;B</a:t>
            </a:r>
            <a:endParaRPr lang="en-IE" sz="4400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593660" y="5014162"/>
            <a:ext cx="11073568" cy="1655992"/>
          </a:xfrm>
        </p:spPr>
        <p:txBody>
          <a:bodyPr>
            <a:normAutofit/>
          </a:bodyPr>
          <a:lstStyle/>
          <a:p>
            <a:r>
              <a:rPr lang="nl-BE" dirty="0"/>
              <a:t>Optimisé pour les documents commerciaux</a:t>
            </a:r>
          </a:p>
          <a:p>
            <a:r>
              <a:rPr lang="nl-BE" dirty="0"/>
              <a:t>Fichier PDF ou PDF/A standardisés.</a:t>
            </a:r>
            <a:endParaRPr lang="en-IE" dirty="0"/>
          </a:p>
        </p:txBody>
      </p:sp>
      <p:grpSp>
        <p:nvGrpSpPr>
          <p:cNvPr id="38" name="Group 37"/>
          <p:cNvGrpSpPr/>
          <p:nvPr/>
        </p:nvGrpSpPr>
        <p:grpSpPr>
          <a:xfrm>
            <a:off x="624978" y="1845668"/>
            <a:ext cx="11079293" cy="3024286"/>
            <a:chOff x="624978" y="1845668"/>
            <a:chExt cx="11079293" cy="3024286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47761"/>
            <a:stretch>
              <a:fillRect/>
            </a:stretch>
          </p:blipFill>
          <p:spPr bwMode="auto">
            <a:xfrm>
              <a:off x="624978" y="1845668"/>
              <a:ext cx="11079293" cy="3024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Oval 34"/>
            <p:cNvSpPr/>
            <p:nvPr/>
          </p:nvSpPr>
          <p:spPr>
            <a:xfrm>
              <a:off x="2785219" y="2997746"/>
              <a:ext cx="1152128" cy="6480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E" sz="1800" b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401843" y="2997746"/>
              <a:ext cx="1152128" cy="64807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E" sz="1800" b="1">
                <a:solidFill>
                  <a:schemeClr val="tx1"/>
                </a:solidFill>
              </a:endParaRPr>
            </a:p>
          </p:txBody>
        </p:sp>
      </p:grpSp>
      <p:pic>
        <p:nvPicPr>
          <p:cNvPr id="39" name="Picture 2" descr="C:\Documents and Settings\jd.moons\Desktop\Express\Images\Icons\New Express Icons\Large Icons\better_looking_image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4051" y="234221"/>
            <a:ext cx="1363504" cy="1363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81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PDF et PDF/A OCRisés </a:t>
            </a:r>
            <a:r>
              <a:rPr lang="nl-BE" sz="4400" dirty="0"/>
              <a:t>(“Recherchable”)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50" y="1701602"/>
            <a:ext cx="11073568" cy="4720625"/>
          </a:xfrm>
        </p:spPr>
        <p:txBody>
          <a:bodyPr/>
          <a:lstStyle/>
          <a:p>
            <a:r>
              <a:rPr lang="nl-BE" dirty="0"/>
              <a:t>Recherche de texte a partir de n’importe quel outil de lecture de PDF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3336"/>
          <a:stretch>
            <a:fillRect/>
          </a:stretch>
        </p:blipFill>
        <p:spPr bwMode="auto">
          <a:xfrm>
            <a:off x="706487" y="3284984"/>
            <a:ext cx="720080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jdmoons\Desktop\ScreenShot.png"/>
          <p:cNvPicPr>
            <a:picLocks noChangeAspect="1" noChangeArrowheads="1"/>
          </p:cNvPicPr>
          <p:nvPr/>
        </p:nvPicPr>
        <p:blipFill>
          <a:blip r:embed="rId3" cstate="print"/>
          <a:srcRect b="20357"/>
          <a:stretch>
            <a:fillRect/>
          </a:stretch>
        </p:blipFill>
        <p:spPr bwMode="auto">
          <a:xfrm>
            <a:off x="9337947" y="3284984"/>
            <a:ext cx="179070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993131" y="3397598"/>
            <a:ext cx="1152128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E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2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Custom</PresentationFormat>
  <Paragraphs>178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Courier New</vt:lpstr>
      <vt:lpstr>Gill Sans MT</vt:lpstr>
      <vt:lpstr>Office Theme</vt:lpstr>
      <vt:lpstr>Kofax Express et CaptureBites</vt:lpstr>
      <vt:lpstr>A quoi sert Kofax Express?</vt:lpstr>
      <vt:lpstr>Amélioration des images avec VRS</vt:lpstr>
      <vt:lpstr>Séparation automatique des documents</vt:lpstr>
      <vt:lpstr>Indexation à code à barre</vt:lpstr>
      <vt:lpstr>Recherche dans une base de données</vt:lpstr>
      <vt:lpstr>Outil de séléction OCR</vt:lpstr>
      <vt:lpstr>Format PDF ultra compressé Fichiers Couleur avec la taille de N&amp;B</vt:lpstr>
      <vt:lpstr>PDF et PDF/A OCRisés (“Recherchable”)</vt:lpstr>
      <vt:lpstr>Saisie, contrôle qualité, indexation et exportation avec plusieurs postes de travail</vt:lpstr>
      <vt:lpstr>PowerPoint Presentation</vt:lpstr>
      <vt:lpstr>La valeur ajoutée de CaptureBites</vt:lpstr>
      <vt:lpstr>      Fonctions MetaTool</vt:lpstr>
      <vt:lpstr>L’extraction intelligente </vt:lpstr>
      <vt:lpstr>La validation avancée</vt:lpstr>
      <vt:lpstr>Au lieu d'utiliser la validation, exportation des documents erronés vers une autre destination</vt:lpstr>
      <vt:lpstr>Séparation des documents</vt:lpstr>
      <vt:lpstr>Outils d’édition d’images pour  effacer, le détourage et le nettoyage</vt:lpstr>
      <vt:lpstr>Coupez vos images en plusieurs segments</vt:lpstr>
      <vt:lpstr>Détection de signature et marques (OMR)</vt:lpstr>
      <vt:lpstr>AutoBites automatise Kofax Express</vt:lpstr>
      <vt:lpstr>AutoBites automatise Kofax Express</vt:lpstr>
      <vt:lpstr>“Job Switching” automatique</vt:lpstr>
      <vt:lpstr>  Connecteurs</vt:lpstr>
      <vt:lpstr>Tarification</vt:lpstr>
      <vt:lpstr>www.capturebites.com</vt:lpstr>
      <vt:lpstr>Connecteurs spéciaux</vt:lpstr>
      <vt:lpstr>           Exportation multiple</vt:lpstr>
      <vt:lpstr>      Estampillage numérique</vt:lpstr>
      <vt:lpstr>Scission de livrets</vt:lpstr>
      <vt:lpstr>Scission de dépliants</vt:lpstr>
      <vt:lpstr>Print – Exportation vers une imprimante</vt:lpstr>
      <vt:lpstr>Macro Exécution de commandes avant ou après l’exportation</vt:lpstr>
      <vt:lpstr>     Commander</vt:lpstr>
      <vt:lpstr>Création de code à barres</vt:lpstr>
      <vt:lpstr>Générateur d’installateurs Créez votre propre installateur pour déployer des configurations, des profils, des bases de données, des images de test, etc.</vt:lpstr>
      <vt:lpstr>Questions…</vt:lpstr>
      <vt:lpstr>Démo</vt:lpstr>
      <vt:lpstr>PowerPoint Presentation</vt:lpstr>
    </vt:vector>
  </TitlesOfParts>
  <Company>CaptureBites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CaptureBites</dc:title>
  <dc:subject>Introduction to CaptureBites</dc:subject>
  <dc:creator>JD Moons</dc:creator>
  <cp:lastModifiedBy>JD Moons</cp:lastModifiedBy>
  <cp:revision>600</cp:revision>
  <dcterms:created xsi:type="dcterms:W3CDTF">2011-09-17T07:48:36Z</dcterms:created>
  <dcterms:modified xsi:type="dcterms:W3CDTF">2017-04-11T09:24:39Z</dcterms:modified>
  <cp:category>Product Marketing</cp:category>
</cp:coreProperties>
</file>